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F87B1A5-EF1E-441D-9C07-56F416015689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24" autoAdjust="0"/>
  </p:normalViewPr>
  <p:slideViewPr>
    <p:cSldViewPr snapToGrid="0">
      <p:cViewPr varScale="1">
        <p:scale>
          <a:sx n="103" d="100"/>
          <a:sy n="103" d="100"/>
        </p:scale>
        <p:origin x="150" y="30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2862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75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797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20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69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955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48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210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36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38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486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C3130-4647-40B0-AC29-BD6E49CEF83E}" type="datetimeFigureOut">
              <a:rPr lang="zh-CN" altLang="en-US" smtClean="0"/>
              <a:t>2015/8/26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4DAEE-7AC7-4D31-B4F3-A6F6B3DE8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974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552131"/>
            <a:ext cx="9144000" cy="95783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Sizzle</a:t>
            </a:r>
            <a:r>
              <a:rPr lang="zh-CN" altLang="en-US" dirty="0" smtClean="0"/>
              <a:t>引擎研究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7280365" y="5115831"/>
            <a:ext cx="4066903" cy="518615"/>
          </a:xfrm>
        </p:spPr>
        <p:txBody>
          <a:bodyPr/>
          <a:lstStyle/>
          <a:p>
            <a:pPr algn="r"/>
            <a:r>
              <a:rPr lang="en-US" altLang="zh-CN" dirty="0" smtClean="0"/>
              <a:t>By zhangpeng12@baidu.com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905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结果集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485189" y="2013853"/>
            <a:ext cx="27517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div.aaron</a:t>
            </a:r>
            <a:r>
              <a:rPr lang="en-US" altLang="zh-CN" dirty="0" smtClean="0"/>
              <a:t>  </a:t>
            </a:r>
            <a:r>
              <a:rPr lang="en-US" altLang="zh-CN" dirty="0">
                <a:solidFill>
                  <a:srgbClr val="FF0000"/>
                </a:solidFill>
              </a:rPr>
              <a:t>input</a:t>
            </a:r>
            <a:r>
              <a:rPr lang="en-US" altLang="zh-CN" dirty="0"/>
              <a:t>[name=</a:t>
            </a:r>
            <a:r>
              <a:rPr lang="en-US" altLang="zh-CN" dirty="0" err="1"/>
              <a:t>ttt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889834" y="2013853"/>
            <a:ext cx="219769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div.aaron</a:t>
            </a:r>
            <a:r>
              <a:rPr lang="en-US" altLang="zh-CN" dirty="0" smtClean="0"/>
              <a:t> [</a:t>
            </a:r>
            <a:r>
              <a:rPr lang="en-US" altLang="zh-CN" dirty="0"/>
              <a:t>name=</a:t>
            </a:r>
            <a:r>
              <a:rPr lang="en-US" altLang="zh-CN" dirty="0" err="1"/>
              <a:t>ttt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cxnSp>
        <p:nvCxnSpPr>
          <p:cNvPr id="7" name="直接箭头连接符 6"/>
          <p:cNvCxnSpPr/>
          <p:nvPr/>
        </p:nvCxnSpPr>
        <p:spPr>
          <a:xfrm>
            <a:off x="4236935" y="2203082"/>
            <a:ext cx="16340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554908" y="1833750"/>
            <a:ext cx="1093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00B0F0"/>
                </a:solidFill>
              </a:rPr>
              <a:t>TAG</a:t>
            </a:r>
            <a:r>
              <a:rPr lang="zh-CN" altLang="en-US" sz="1400" dirty="0" smtClean="0">
                <a:solidFill>
                  <a:srgbClr val="00B0F0"/>
                </a:solidFill>
              </a:rPr>
              <a:t>过滤</a:t>
            </a:r>
            <a:endParaRPr lang="zh-CN" altLang="en-US" sz="1400" dirty="0">
              <a:solidFill>
                <a:srgbClr val="00B0F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046432" y="2941746"/>
            <a:ext cx="211081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Input</a:t>
            </a:r>
            <a:r>
              <a:rPr lang="zh-CN" altLang="en-US" dirty="0" smtClean="0"/>
              <a:t>标签种子集合</a:t>
            </a:r>
            <a:endParaRPr lang="en-US" altLang="zh-CN" dirty="0" smtClean="0"/>
          </a:p>
        </p:txBody>
      </p:sp>
      <p:cxnSp>
        <p:nvCxnSpPr>
          <p:cNvPr id="12" name="直接箭头连接符 11"/>
          <p:cNvCxnSpPr>
            <a:endCxn id="10" idx="0"/>
          </p:cNvCxnSpPr>
          <p:nvPr/>
        </p:nvCxnSpPr>
        <p:spPr>
          <a:xfrm>
            <a:off x="5101837" y="2203082"/>
            <a:ext cx="1" cy="738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41832" y="4054305"/>
            <a:ext cx="3965248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 </a:t>
            </a:r>
            <a:r>
              <a:rPr lang="en-US" altLang="zh-CN" sz="1200" dirty="0" smtClean="0"/>
              <a:t>{ </a:t>
            </a:r>
            <a:r>
              <a:rPr lang="en-US" altLang="zh-CN" sz="1200" dirty="0" smtClean="0"/>
              <a:t>matches: ["div</a:t>
            </a:r>
            <a:r>
              <a:rPr lang="en-US" altLang="zh-CN" sz="1200" dirty="0" smtClean="0"/>
              <a:t>"],type</a:t>
            </a:r>
            <a:r>
              <a:rPr lang="en-US" altLang="zh-CN" sz="1200" dirty="0" smtClean="0"/>
              <a:t>: "</a:t>
            </a:r>
            <a:r>
              <a:rPr lang="en-US" altLang="zh-CN" sz="1200" dirty="0" err="1" smtClean="0"/>
              <a:t>TAG</a:t>
            </a:r>
            <a:r>
              <a:rPr lang="en-US" altLang="zh-CN" sz="1200" dirty="0" err="1" smtClean="0"/>
              <a:t>",value</a:t>
            </a:r>
            <a:r>
              <a:rPr lang="en-US" altLang="zh-CN" sz="1200" dirty="0" smtClean="0"/>
              <a:t>: "</a:t>
            </a:r>
            <a:r>
              <a:rPr lang="en-US" altLang="zh-CN" sz="1200" dirty="0" smtClean="0"/>
              <a:t>div“ }, </a:t>
            </a:r>
          </a:p>
          <a:p>
            <a:r>
              <a:rPr lang="en-US" altLang="zh-CN" sz="1200" dirty="0" smtClean="0"/>
              <a:t>   {matches</a:t>
            </a:r>
            <a:r>
              <a:rPr lang="en-US" altLang="zh-CN" sz="1200" dirty="0" smtClean="0"/>
              <a:t>: ["</a:t>
            </a:r>
            <a:r>
              <a:rPr lang="en-US" altLang="zh-CN" sz="1200" dirty="0" err="1" smtClean="0"/>
              <a:t>aaron</a:t>
            </a:r>
            <a:r>
              <a:rPr lang="en-US" altLang="zh-CN" sz="1200" dirty="0" smtClean="0"/>
              <a:t>"], </a:t>
            </a:r>
            <a:r>
              <a:rPr lang="en-US" altLang="zh-CN" sz="1200" dirty="0" smtClean="0"/>
              <a:t>type: "CLASS</a:t>
            </a:r>
            <a:r>
              <a:rPr lang="en-US" altLang="zh-CN" sz="1200" dirty="0" smtClean="0"/>
              <a:t>", </a:t>
            </a:r>
            <a:r>
              <a:rPr lang="en-US" altLang="zh-CN" sz="1200" dirty="0" smtClean="0"/>
              <a:t>value: ".</a:t>
            </a:r>
            <a:r>
              <a:rPr lang="en-US" altLang="zh-CN" sz="1200" dirty="0" err="1" smtClean="0"/>
              <a:t>aaron</a:t>
            </a:r>
            <a:r>
              <a:rPr lang="en-US" altLang="zh-CN" sz="1200" dirty="0" smtClean="0"/>
              <a:t>"}, </a:t>
            </a: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  </a:t>
            </a:r>
            <a:r>
              <a:rPr lang="en-US" altLang="zh-CN" sz="1200" dirty="0" smtClean="0"/>
              <a:t>{match</a:t>
            </a:r>
            <a:r>
              <a:rPr lang="en-US" altLang="zh-CN" sz="1200" dirty="0" smtClean="0"/>
              <a:t>:[“”],</a:t>
            </a:r>
            <a:r>
              <a:rPr lang="en-US" altLang="zh-CN" sz="1200" dirty="0" smtClean="0"/>
              <a:t> type</a:t>
            </a:r>
            <a:r>
              <a:rPr lang="en-US" altLang="zh-CN" sz="1200" dirty="0" smtClean="0"/>
              <a:t>: " </a:t>
            </a:r>
            <a:r>
              <a:rPr lang="en-US" altLang="zh-CN" sz="1200" dirty="0" smtClean="0"/>
              <a:t>", value</a:t>
            </a:r>
            <a:r>
              <a:rPr lang="en-US" altLang="zh-CN" sz="1200" dirty="0" smtClean="0"/>
              <a:t>: " </a:t>
            </a:r>
            <a:r>
              <a:rPr lang="en-US" altLang="zh-CN" sz="1200" dirty="0" smtClean="0"/>
              <a:t>"},</a:t>
            </a:r>
          </a:p>
          <a:p>
            <a:r>
              <a:rPr lang="en-US" altLang="zh-CN" sz="1200" dirty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 {matches</a:t>
            </a:r>
            <a:r>
              <a:rPr lang="en-US" altLang="zh-CN" sz="1200" dirty="0" smtClean="0">
                <a:solidFill>
                  <a:srgbClr val="FF0000"/>
                </a:solidFill>
              </a:rPr>
              <a:t>: ["input</a:t>
            </a:r>
            <a:r>
              <a:rPr lang="en-US" altLang="zh-CN" sz="1200" dirty="0" smtClean="0">
                <a:solidFill>
                  <a:srgbClr val="FF0000"/>
                </a:solidFill>
              </a:rPr>
              <a:t>"], type</a:t>
            </a:r>
            <a:r>
              <a:rPr lang="en-US" altLang="zh-CN" sz="1200" dirty="0" smtClean="0">
                <a:solidFill>
                  <a:srgbClr val="FF0000"/>
                </a:solidFill>
              </a:rPr>
              <a:t>: "TAG</a:t>
            </a:r>
            <a:r>
              <a:rPr lang="en-US" altLang="zh-CN" sz="1200" dirty="0" smtClean="0">
                <a:solidFill>
                  <a:srgbClr val="FF0000"/>
                </a:solidFill>
              </a:rPr>
              <a:t>", value</a:t>
            </a:r>
            <a:r>
              <a:rPr lang="en-US" altLang="zh-CN" sz="1200" dirty="0" smtClean="0">
                <a:solidFill>
                  <a:srgbClr val="FF0000"/>
                </a:solidFill>
              </a:rPr>
              <a:t>: "input</a:t>
            </a:r>
            <a:r>
              <a:rPr lang="en-US" altLang="zh-CN" sz="1200" dirty="0" smtClean="0">
                <a:solidFill>
                  <a:srgbClr val="FF0000"/>
                </a:solidFill>
              </a:rPr>
              <a:t>"}, </a:t>
            </a: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  </a:t>
            </a:r>
            <a:r>
              <a:rPr lang="en-US" altLang="zh-CN" sz="1200" dirty="0" smtClean="0"/>
              <a:t>{matches</a:t>
            </a:r>
            <a:r>
              <a:rPr lang="en-US" altLang="zh-CN" sz="1200" dirty="0" smtClean="0"/>
              <a:t>: ["name</a:t>
            </a:r>
            <a:r>
              <a:rPr lang="en-US" altLang="zh-CN" sz="1200" dirty="0" smtClean="0"/>
              <a:t>"], type</a:t>
            </a:r>
            <a:r>
              <a:rPr lang="en-US" altLang="zh-CN" sz="1200" dirty="0" smtClean="0"/>
              <a:t>: "ATTR</a:t>
            </a:r>
            <a:r>
              <a:rPr lang="en-US" altLang="zh-CN" sz="1200" dirty="0" smtClean="0"/>
              <a:t>", value</a:t>
            </a:r>
            <a:r>
              <a:rPr lang="en-US" altLang="zh-CN" sz="1200" dirty="0" smtClean="0"/>
              <a:t>: "[name=</a:t>
            </a:r>
            <a:r>
              <a:rPr lang="en-US" altLang="zh-CN" sz="1200" dirty="0" err="1" smtClean="0"/>
              <a:t>ttt</a:t>
            </a:r>
            <a:r>
              <a:rPr lang="en-US" altLang="zh-CN" sz="1200" dirty="0" smtClean="0"/>
              <a:t>]"}</a:t>
            </a:r>
            <a:endParaRPr lang="zh-CN" altLang="en-US" sz="1200" dirty="0"/>
          </a:p>
        </p:txBody>
      </p:sp>
      <p:sp>
        <p:nvSpPr>
          <p:cNvPr id="14" name="文本框 13"/>
          <p:cNvSpPr txBox="1"/>
          <p:nvPr/>
        </p:nvSpPr>
        <p:spPr>
          <a:xfrm>
            <a:off x="6188935" y="4054304"/>
            <a:ext cx="3842047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 { </a:t>
            </a:r>
            <a:r>
              <a:rPr lang="en-US" altLang="zh-CN" sz="1200" dirty="0"/>
              <a:t>matches: ["div"],type: "</a:t>
            </a:r>
            <a:r>
              <a:rPr lang="en-US" altLang="zh-CN" sz="1200" dirty="0" err="1"/>
              <a:t>TAG",value</a:t>
            </a:r>
            <a:r>
              <a:rPr lang="en-US" altLang="zh-CN" sz="1200" dirty="0"/>
              <a:t>: "div“ }, </a:t>
            </a:r>
          </a:p>
          <a:p>
            <a:r>
              <a:rPr lang="en-US" altLang="zh-CN" sz="1200" dirty="0"/>
              <a:t>   {matches: ["</a:t>
            </a:r>
            <a:r>
              <a:rPr lang="en-US" altLang="zh-CN" sz="1200" dirty="0" err="1"/>
              <a:t>aaron</a:t>
            </a:r>
            <a:r>
              <a:rPr lang="en-US" altLang="zh-CN" sz="1200" dirty="0"/>
              <a:t>"], type: "CLASS", value: ".</a:t>
            </a:r>
            <a:r>
              <a:rPr lang="en-US" altLang="zh-CN" sz="1200" dirty="0" err="1"/>
              <a:t>aaron</a:t>
            </a:r>
            <a:r>
              <a:rPr lang="en-US" altLang="zh-CN" sz="1200" dirty="0"/>
              <a:t>"}, </a:t>
            </a:r>
          </a:p>
          <a:p>
            <a:r>
              <a:rPr lang="en-US" altLang="zh-CN" sz="1200" dirty="0"/>
              <a:t>   {match:[“”], type: " ", value: " "},</a:t>
            </a:r>
          </a:p>
          <a:p>
            <a:r>
              <a:rPr lang="en-US" altLang="zh-CN" sz="1200" dirty="0"/>
              <a:t>   </a:t>
            </a:r>
            <a:r>
              <a:rPr lang="en-US" altLang="zh-CN" sz="1200" dirty="0" smtClean="0"/>
              <a:t>{</a:t>
            </a:r>
            <a:r>
              <a:rPr lang="en-US" altLang="zh-CN" sz="1200" dirty="0"/>
              <a:t>matches: ["name"], type: "ATTR", value: "[name=</a:t>
            </a:r>
            <a:r>
              <a:rPr lang="en-US" altLang="zh-CN" sz="1200" dirty="0" err="1"/>
              <a:t>ttt</a:t>
            </a:r>
            <a:r>
              <a:rPr lang="en-US" altLang="zh-CN" sz="1200" dirty="0"/>
              <a:t>]"}</a:t>
            </a:r>
            <a:endParaRPr lang="zh-CN" altLang="en-US" sz="1200" dirty="0"/>
          </a:p>
          <a:p>
            <a:endParaRPr lang="zh-CN" altLang="en-US" sz="1200" dirty="0"/>
          </a:p>
        </p:txBody>
      </p:sp>
      <p:cxnSp>
        <p:nvCxnSpPr>
          <p:cNvPr id="16" name="直接箭头连接符 15"/>
          <p:cNvCxnSpPr>
            <a:stCxn id="13" idx="3"/>
            <a:endCxn id="14" idx="1"/>
          </p:cNvCxnSpPr>
          <p:nvPr/>
        </p:nvCxnSpPr>
        <p:spPr>
          <a:xfrm flipV="1">
            <a:off x="4307080" y="4562136"/>
            <a:ext cx="188185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4647131" y="4254358"/>
            <a:ext cx="13520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>
                <a:solidFill>
                  <a:srgbClr val="00B0F0"/>
                </a:solidFill>
              </a:rPr>
              <a:t>Token</a:t>
            </a:r>
            <a:r>
              <a:rPr lang="zh-CN" altLang="en-US" sz="1400" dirty="0" smtClean="0">
                <a:solidFill>
                  <a:srgbClr val="00B0F0"/>
                </a:solidFill>
              </a:rPr>
              <a:t>集简化</a:t>
            </a:r>
            <a:endParaRPr lang="zh-CN" altLang="en-US" sz="1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编译原理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79946" y="1990199"/>
            <a:ext cx="3965248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 </a:t>
            </a:r>
            <a:r>
              <a:rPr lang="en-US" altLang="zh-CN" sz="1200" dirty="0" smtClean="0"/>
              <a:t>                       </a:t>
            </a:r>
            <a:r>
              <a:rPr lang="zh-CN" altLang="en-US" sz="1200" dirty="0" smtClean="0">
                <a:solidFill>
                  <a:srgbClr val="00B0F0"/>
                </a:solidFill>
              </a:rPr>
              <a:t>过滤后的</a:t>
            </a:r>
            <a:r>
              <a:rPr lang="en-US" altLang="zh-CN" sz="1200" dirty="0" smtClean="0">
                <a:solidFill>
                  <a:srgbClr val="00B0F0"/>
                </a:solidFill>
              </a:rPr>
              <a:t>token</a:t>
            </a:r>
            <a:r>
              <a:rPr lang="zh-CN" altLang="en-US" sz="1200" dirty="0" smtClean="0">
                <a:solidFill>
                  <a:srgbClr val="00B0F0"/>
                </a:solidFill>
              </a:rPr>
              <a:t>集</a:t>
            </a:r>
            <a:endParaRPr lang="en-US" altLang="zh-CN" sz="1200" dirty="0" smtClean="0">
              <a:solidFill>
                <a:srgbClr val="00B0F0"/>
              </a:solidFill>
            </a:endParaRP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  </a:t>
            </a:r>
            <a:r>
              <a:rPr lang="en-US" altLang="zh-CN" sz="1200" dirty="0" smtClean="0"/>
              <a:t>{ </a:t>
            </a:r>
            <a:r>
              <a:rPr lang="en-US" altLang="zh-CN" sz="1200" dirty="0" smtClean="0"/>
              <a:t>matches: ["div</a:t>
            </a:r>
            <a:r>
              <a:rPr lang="en-US" altLang="zh-CN" sz="1200" dirty="0" smtClean="0"/>
              <a:t>"],type</a:t>
            </a:r>
            <a:r>
              <a:rPr lang="en-US" altLang="zh-CN" sz="1200" dirty="0" smtClean="0"/>
              <a:t>: "</a:t>
            </a:r>
            <a:r>
              <a:rPr lang="en-US" altLang="zh-CN" sz="1200" dirty="0" err="1" smtClean="0"/>
              <a:t>TAG</a:t>
            </a:r>
            <a:r>
              <a:rPr lang="en-US" altLang="zh-CN" sz="1200" dirty="0" err="1" smtClean="0"/>
              <a:t>",value</a:t>
            </a:r>
            <a:r>
              <a:rPr lang="en-US" altLang="zh-CN" sz="1200" dirty="0" smtClean="0"/>
              <a:t>: "</a:t>
            </a:r>
            <a:r>
              <a:rPr lang="en-US" altLang="zh-CN" sz="1200" dirty="0" smtClean="0"/>
              <a:t>div“ }, </a:t>
            </a:r>
          </a:p>
          <a:p>
            <a:r>
              <a:rPr lang="en-US" altLang="zh-CN" sz="1200" dirty="0" smtClean="0"/>
              <a:t>   {matches</a:t>
            </a:r>
            <a:r>
              <a:rPr lang="en-US" altLang="zh-CN" sz="1200" dirty="0" smtClean="0"/>
              <a:t>: ["</a:t>
            </a:r>
            <a:r>
              <a:rPr lang="en-US" altLang="zh-CN" sz="1200" dirty="0" err="1" smtClean="0"/>
              <a:t>aaron</a:t>
            </a:r>
            <a:r>
              <a:rPr lang="en-US" altLang="zh-CN" sz="1200" dirty="0" smtClean="0"/>
              <a:t>"], </a:t>
            </a:r>
            <a:r>
              <a:rPr lang="en-US" altLang="zh-CN" sz="1200" dirty="0" smtClean="0"/>
              <a:t>type: "CLASS</a:t>
            </a:r>
            <a:r>
              <a:rPr lang="en-US" altLang="zh-CN" sz="1200" dirty="0" smtClean="0"/>
              <a:t>", </a:t>
            </a:r>
            <a:r>
              <a:rPr lang="en-US" altLang="zh-CN" sz="1200" dirty="0" smtClean="0"/>
              <a:t>value: ".</a:t>
            </a:r>
            <a:r>
              <a:rPr lang="en-US" altLang="zh-CN" sz="1200" dirty="0" err="1" smtClean="0"/>
              <a:t>aaron</a:t>
            </a:r>
            <a:r>
              <a:rPr lang="en-US" altLang="zh-CN" sz="1200" dirty="0" smtClean="0"/>
              <a:t>"}, </a:t>
            </a: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  </a:t>
            </a:r>
            <a:r>
              <a:rPr lang="en-US" altLang="zh-CN" sz="1200" dirty="0" smtClean="0"/>
              <a:t>{match</a:t>
            </a:r>
            <a:r>
              <a:rPr lang="en-US" altLang="zh-CN" sz="1200" dirty="0" smtClean="0"/>
              <a:t>:[“”],</a:t>
            </a:r>
            <a:r>
              <a:rPr lang="en-US" altLang="zh-CN" sz="1200" dirty="0" smtClean="0"/>
              <a:t> type</a:t>
            </a:r>
            <a:r>
              <a:rPr lang="en-US" altLang="zh-CN" sz="1200" dirty="0" smtClean="0"/>
              <a:t>: " </a:t>
            </a:r>
            <a:r>
              <a:rPr lang="en-US" altLang="zh-CN" sz="1200" dirty="0" smtClean="0"/>
              <a:t>", value</a:t>
            </a:r>
            <a:r>
              <a:rPr lang="en-US" altLang="zh-CN" sz="1200" dirty="0" smtClean="0"/>
              <a:t>: " </a:t>
            </a:r>
            <a:r>
              <a:rPr lang="en-US" altLang="zh-CN" sz="1200" dirty="0" smtClean="0"/>
              <a:t>"},</a:t>
            </a:r>
          </a:p>
          <a:p>
            <a:r>
              <a:rPr lang="en-US" altLang="zh-CN" sz="1200" dirty="0" smtClean="0"/>
              <a:t>   </a:t>
            </a:r>
            <a:r>
              <a:rPr lang="en-US" altLang="zh-CN" sz="1200" dirty="0" smtClean="0"/>
              <a:t>{matches</a:t>
            </a:r>
            <a:r>
              <a:rPr lang="en-US" altLang="zh-CN" sz="1200" dirty="0" smtClean="0"/>
              <a:t>: ["name</a:t>
            </a:r>
            <a:r>
              <a:rPr lang="en-US" altLang="zh-CN" sz="1200" dirty="0" smtClean="0"/>
              <a:t>"], type</a:t>
            </a:r>
            <a:r>
              <a:rPr lang="en-US" altLang="zh-CN" sz="1200" dirty="0" smtClean="0"/>
              <a:t>: "ATTR</a:t>
            </a:r>
            <a:r>
              <a:rPr lang="en-US" altLang="zh-CN" sz="1200" dirty="0" smtClean="0"/>
              <a:t>", value</a:t>
            </a:r>
            <a:r>
              <a:rPr lang="en-US" altLang="zh-CN" sz="1200" dirty="0" smtClean="0"/>
              <a:t>: "[name=</a:t>
            </a:r>
            <a:r>
              <a:rPr lang="en-US" altLang="zh-CN" sz="1200" dirty="0" err="1" smtClean="0"/>
              <a:t>ttt</a:t>
            </a:r>
            <a:r>
              <a:rPr lang="en-US" altLang="zh-CN" sz="1200" dirty="0" smtClean="0"/>
              <a:t>]"}</a:t>
            </a:r>
            <a:endParaRPr lang="zh-CN" altLang="en-US" sz="1200" dirty="0"/>
          </a:p>
        </p:txBody>
      </p:sp>
      <p:sp>
        <p:nvSpPr>
          <p:cNvPr id="5" name="文本框 4"/>
          <p:cNvSpPr txBox="1"/>
          <p:nvPr/>
        </p:nvSpPr>
        <p:spPr>
          <a:xfrm>
            <a:off x="1798802" y="3319088"/>
            <a:ext cx="219769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      </a:t>
            </a:r>
            <a:r>
              <a:rPr lang="zh-CN" altLang="en-US" sz="1200" dirty="0">
                <a:solidFill>
                  <a:srgbClr val="00B0F0"/>
                </a:solidFill>
              </a:rPr>
              <a:t>过滤后的选择器</a:t>
            </a:r>
            <a:endParaRPr lang="en-US" altLang="zh-CN" sz="1200" dirty="0">
              <a:solidFill>
                <a:srgbClr val="00B0F0"/>
              </a:solidFill>
            </a:endParaRPr>
          </a:p>
          <a:p>
            <a:r>
              <a:rPr lang="en-US" altLang="zh-CN" sz="1400" dirty="0" err="1" smtClean="0"/>
              <a:t>div.aaron</a:t>
            </a:r>
            <a:r>
              <a:rPr lang="en-US" altLang="zh-CN" sz="1400" dirty="0" smtClean="0"/>
              <a:t> [</a:t>
            </a:r>
            <a:r>
              <a:rPr lang="en-US" altLang="zh-CN" sz="1400" dirty="0"/>
              <a:t>name=</a:t>
            </a:r>
            <a:r>
              <a:rPr lang="en-US" altLang="zh-CN" sz="1400" dirty="0" err="1"/>
              <a:t>ttt</a:t>
            </a:r>
            <a:r>
              <a:rPr lang="en-US" altLang="zh-CN" sz="1400" dirty="0" smtClean="0"/>
              <a:t>]</a:t>
            </a:r>
            <a:endParaRPr lang="zh-CN" altLang="en-US" sz="1400" dirty="0"/>
          </a:p>
        </p:txBody>
      </p:sp>
      <p:sp>
        <p:nvSpPr>
          <p:cNvPr id="8" name="文本框 7"/>
          <p:cNvSpPr txBox="1"/>
          <p:nvPr/>
        </p:nvSpPr>
        <p:spPr>
          <a:xfrm>
            <a:off x="1179946" y="4155534"/>
            <a:ext cx="5374593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	  </a:t>
            </a:r>
            <a:r>
              <a:rPr lang="zh-CN" altLang="en-US" sz="1400" dirty="0" smtClean="0">
                <a:solidFill>
                  <a:srgbClr val="00B0F0"/>
                </a:solidFill>
              </a:rPr>
              <a:t>过滤函数</a:t>
            </a:r>
            <a:endParaRPr lang="en-US" altLang="zh-CN" sz="1400" dirty="0">
              <a:solidFill>
                <a:srgbClr val="00B0F0"/>
              </a:solidFill>
            </a:endParaRPr>
          </a:p>
          <a:p>
            <a:r>
              <a:rPr lang="en-US" altLang="zh-CN" sz="1400" dirty="0" err="1" smtClean="0"/>
              <a:t>Expr.filter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= {</a:t>
            </a:r>
          </a:p>
          <a:p>
            <a:r>
              <a:rPr lang="en-US" altLang="zh-CN" sz="1400" dirty="0"/>
              <a:t>    ATTR   : function (name, operator, check) </a:t>
            </a:r>
            <a:r>
              <a:rPr lang="en-US" altLang="zh-CN" sz="1400" dirty="0" smtClean="0"/>
              <a:t>{return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CHILD  : function (type, what, argument, first, last) </a:t>
            </a:r>
            <a:r>
              <a:rPr lang="en-US" altLang="zh-CN" sz="1400" dirty="0" smtClean="0"/>
              <a:t>{return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CLASS  : function (</a:t>
            </a:r>
            <a:r>
              <a:rPr lang="en-US" altLang="zh-CN" sz="1400" dirty="0" err="1"/>
              <a:t>className</a:t>
            </a:r>
            <a:r>
              <a:rPr lang="en-US" altLang="zh-CN" sz="1400" dirty="0"/>
              <a:t>) </a:t>
            </a:r>
            <a:r>
              <a:rPr lang="en-US" altLang="zh-CN" sz="1400" dirty="0" smtClean="0"/>
              <a:t>{</a:t>
            </a:r>
            <a:r>
              <a:rPr lang="en-US" altLang="zh-CN" sz="1400" dirty="0"/>
              <a:t>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ID     : function (id) </a:t>
            </a:r>
            <a:r>
              <a:rPr lang="en-US" altLang="zh-CN" sz="1400" dirty="0" smtClean="0"/>
              <a:t>{</a:t>
            </a:r>
            <a:r>
              <a:rPr lang="en-US" altLang="zh-CN" sz="1400" dirty="0"/>
              <a:t>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PSEUDO : function (pseudo, argument) </a:t>
            </a:r>
            <a:r>
              <a:rPr lang="en-US" altLang="zh-CN" sz="1400" dirty="0" smtClean="0"/>
              <a:t>{</a:t>
            </a:r>
            <a:r>
              <a:rPr lang="en-US" altLang="zh-CN" sz="1400" dirty="0"/>
              <a:t>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TAG    : function (</a:t>
            </a:r>
            <a:r>
              <a:rPr lang="en-US" altLang="zh-CN" sz="1400" dirty="0" err="1"/>
              <a:t>nodeNameSelector</a:t>
            </a:r>
            <a:r>
              <a:rPr lang="en-US" altLang="zh-CN" sz="1400" dirty="0"/>
              <a:t>) </a:t>
            </a:r>
            <a:r>
              <a:rPr lang="en-US" altLang="zh-CN" sz="1400" dirty="0" smtClean="0"/>
              <a:t>{</a:t>
            </a:r>
            <a:r>
              <a:rPr lang="en-US" altLang="zh-CN" sz="1400" dirty="0"/>
              <a:t>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}</a:t>
            </a:r>
            <a:endParaRPr lang="zh-CN" altLang="en-US" sz="1400" dirty="0"/>
          </a:p>
        </p:txBody>
      </p:sp>
      <p:sp>
        <p:nvSpPr>
          <p:cNvPr id="10" name="双大括号 9"/>
          <p:cNvSpPr/>
          <p:nvPr/>
        </p:nvSpPr>
        <p:spPr>
          <a:xfrm>
            <a:off x="341746" y="1690688"/>
            <a:ext cx="6899564" cy="4727987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7542645" y="3929990"/>
            <a:ext cx="1754909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9454033" y="3623794"/>
            <a:ext cx="2507057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 </a:t>
            </a:r>
            <a:r>
              <a:rPr lang="en-US" altLang="zh-CN" sz="1200" dirty="0" smtClean="0"/>
              <a:t>                </a:t>
            </a:r>
            <a:r>
              <a:rPr lang="zh-CN" altLang="en-US" sz="1400" dirty="0">
                <a:solidFill>
                  <a:srgbClr val="00B0F0"/>
                </a:solidFill>
              </a:rPr>
              <a:t>超级匹配函数</a:t>
            </a:r>
            <a:r>
              <a:rPr lang="en-US" altLang="zh-CN" sz="1400" dirty="0">
                <a:solidFill>
                  <a:srgbClr val="00B0F0"/>
                </a:solidFill>
              </a:rPr>
              <a:t> </a:t>
            </a: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function(){</a:t>
            </a: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      </a:t>
            </a:r>
            <a:r>
              <a:rPr lang="zh-CN" altLang="en-US" sz="1200" dirty="0" smtClean="0"/>
              <a:t>层次很深的闭包</a:t>
            </a:r>
            <a:r>
              <a:rPr lang="en-US" altLang="zh-CN" sz="1200" dirty="0" smtClean="0"/>
              <a:t>…..</a:t>
            </a:r>
          </a:p>
          <a:p>
            <a:r>
              <a:rPr lang="en-US" altLang="zh-CN" sz="1200" dirty="0" smtClean="0"/>
              <a:t> }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425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7400" y="315015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编译过程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69356" y="2185583"/>
            <a:ext cx="1766435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div [</a:t>
            </a:r>
            <a:r>
              <a:rPr lang="en-US" altLang="zh-CN" sz="1400" dirty="0"/>
              <a:t>name=</a:t>
            </a:r>
            <a:r>
              <a:rPr lang="en-US" altLang="zh-CN" sz="1400" dirty="0" err="1"/>
              <a:t>ttt</a:t>
            </a:r>
            <a:r>
              <a:rPr lang="en-US" altLang="zh-CN" sz="1400" dirty="0" smtClean="0"/>
              <a:t>]</a:t>
            </a:r>
            <a:endParaRPr lang="zh-CN" altLang="en-US" sz="1400" dirty="0"/>
          </a:p>
        </p:txBody>
      </p:sp>
      <p:sp>
        <p:nvSpPr>
          <p:cNvPr id="5" name="文本框 4"/>
          <p:cNvSpPr txBox="1"/>
          <p:nvPr/>
        </p:nvSpPr>
        <p:spPr>
          <a:xfrm>
            <a:off x="1508710" y="3391618"/>
            <a:ext cx="1933272" cy="11695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 </a:t>
            </a:r>
          </a:p>
          <a:p>
            <a:r>
              <a:rPr lang="en-US" altLang="zh-CN" sz="1400" dirty="0" smtClean="0"/>
              <a:t>     Function(</a:t>
            </a:r>
            <a:r>
              <a:rPr lang="en-US" altLang="zh-CN" sz="1400" dirty="0" err="1" smtClean="0"/>
              <a:t>elem</a:t>
            </a:r>
            <a:r>
              <a:rPr lang="en-US" altLang="zh-CN" sz="1400" dirty="0"/>
              <a:t>){</a:t>
            </a:r>
            <a:endParaRPr lang="en-US" altLang="zh-CN" sz="1400" dirty="0" smtClean="0"/>
          </a:p>
          <a:p>
            <a:r>
              <a:rPr lang="en-US" altLang="zh-CN" sz="1400" dirty="0" smtClean="0"/>
              <a:t>       //tag filter</a:t>
            </a:r>
          </a:p>
          <a:p>
            <a:r>
              <a:rPr lang="en-US" altLang="zh-CN" sz="1400" dirty="0" smtClean="0"/>
              <a:t>     }</a:t>
            </a:r>
          </a:p>
          <a:p>
            <a:endParaRPr lang="zh-CN" altLang="en-US" sz="1400" dirty="0"/>
          </a:p>
        </p:txBody>
      </p:sp>
      <p:sp>
        <p:nvSpPr>
          <p:cNvPr id="6" name="文本框 5"/>
          <p:cNvSpPr txBox="1"/>
          <p:nvPr/>
        </p:nvSpPr>
        <p:spPr>
          <a:xfrm>
            <a:off x="3060710" y="2185584"/>
            <a:ext cx="1148724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( )[</a:t>
            </a:r>
            <a:r>
              <a:rPr lang="en-US" altLang="zh-CN" sz="1400" dirty="0"/>
              <a:t>name=</a:t>
            </a:r>
            <a:r>
              <a:rPr lang="en-US" altLang="zh-CN" sz="1400" dirty="0" err="1"/>
              <a:t>ttt</a:t>
            </a:r>
            <a:r>
              <a:rPr lang="en-US" altLang="zh-CN" sz="1400" dirty="0" smtClean="0"/>
              <a:t>]</a:t>
            </a:r>
            <a:endParaRPr lang="zh-CN" altLang="en-US" sz="1400" dirty="0"/>
          </a:p>
        </p:txBody>
      </p:sp>
      <p:sp>
        <p:nvSpPr>
          <p:cNvPr id="7" name="文本框 6"/>
          <p:cNvSpPr txBox="1"/>
          <p:nvPr/>
        </p:nvSpPr>
        <p:spPr>
          <a:xfrm>
            <a:off x="3313507" y="749584"/>
            <a:ext cx="843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遇到关系</a:t>
            </a:r>
            <a:r>
              <a:rPr lang="en-US" altLang="zh-CN" dirty="0" smtClean="0">
                <a:solidFill>
                  <a:srgbClr val="00B0F0"/>
                </a:solidFill>
              </a:rPr>
              <a:t>token(+&gt; ~)</a:t>
            </a:r>
            <a:r>
              <a:rPr lang="zh-CN" altLang="en-US" dirty="0" smtClean="0">
                <a:solidFill>
                  <a:srgbClr val="00B0F0"/>
                </a:solidFill>
              </a:rPr>
              <a:t>则依次出栈合并匿名函数，其他情况压入对应的</a:t>
            </a:r>
            <a:r>
              <a:rPr lang="en-US" altLang="zh-CN" dirty="0" smtClean="0">
                <a:solidFill>
                  <a:srgbClr val="00B0F0"/>
                </a:solidFill>
              </a:rPr>
              <a:t>token</a:t>
            </a:r>
            <a:r>
              <a:rPr lang="zh-CN" altLang="en-US" dirty="0" smtClean="0">
                <a:solidFill>
                  <a:srgbClr val="00B0F0"/>
                </a:solidFill>
              </a:rPr>
              <a:t>处理函数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638700" y="3449473"/>
            <a:ext cx="225367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Function(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){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smtClean="0"/>
              <a:t>  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=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[‘</a:t>
            </a:r>
            <a:r>
              <a:rPr lang="en-US" altLang="zh-CN" sz="1400" dirty="0" err="1" smtClean="0"/>
              <a:t>parentNode</a:t>
            </a:r>
            <a:r>
              <a:rPr lang="en-US" altLang="zh-CN" sz="1400" dirty="0" smtClean="0"/>
              <a:t>’];</a:t>
            </a:r>
          </a:p>
          <a:p>
            <a:r>
              <a:rPr lang="en-US" altLang="zh-CN" sz="1400" dirty="0" smtClean="0"/>
              <a:t>   return Function(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){</a:t>
            </a:r>
          </a:p>
          <a:p>
            <a:r>
              <a:rPr lang="en-US" altLang="zh-CN" sz="1400" dirty="0" smtClean="0"/>
              <a:t>         tag filter</a:t>
            </a:r>
          </a:p>
          <a:p>
            <a:r>
              <a:rPr lang="en-US" altLang="zh-CN" sz="1400" dirty="0" smtClean="0"/>
              <a:t>   }</a:t>
            </a:r>
          </a:p>
          <a:p>
            <a:r>
              <a:rPr lang="en-US" altLang="zh-CN" sz="1400" dirty="0" smtClean="0"/>
              <a:t>}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477036" y="6182874"/>
            <a:ext cx="1261347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Matchers</a:t>
            </a:r>
            <a:r>
              <a:rPr lang="zh-CN" altLang="en-US" sz="1400" dirty="0" smtClean="0"/>
              <a:t>集合</a:t>
            </a:r>
            <a:endParaRPr lang="zh-CN" altLang="en-US" sz="1400" dirty="0"/>
          </a:p>
        </p:txBody>
      </p:sp>
      <p:cxnSp>
        <p:nvCxnSpPr>
          <p:cNvPr id="14" name="直接箭头连接符 13"/>
          <p:cNvCxnSpPr>
            <a:stCxn id="4" idx="3"/>
            <a:endCxn id="5" idx="0"/>
          </p:cNvCxnSpPr>
          <p:nvPr/>
        </p:nvCxnSpPr>
        <p:spPr>
          <a:xfrm>
            <a:off x="2135791" y="2339472"/>
            <a:ext cx="339555" cy="10521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5" idx="0"/>
            <a:endCxn id="6" idx="1"/>
          </p:cNvCxnSpPr>
          <p:nvPr/>
        </p:nvCxnSpPr>
        <p:spPr>
          <a:xfrm flipV="1">
            <a:off x="2475346" y="2339473"/>
            <a:ext cx="585364" cy="1052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6" idx="3"/>
            <a:endCxn id="8" idx="0"/>
          </p:cNvCxnSpPr>
          <p:nvPr/>
        </p:nvCxnSpPr>
        <p:spPr>
          <a:xfrm>
            <a:off x="4209434" y="2339473"/>
            <a:ext cx="556102" cy="111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双括号 27"/>
          <p:cNvSpPr/>
          <p:nvPr/>
        </p:nvSpPr>
        <p:spPr>
          <a:xfrm>
            <a:off x="1662546" y="3499524"/>
            <a:ext cx="1625600" cy="907211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双括号 39"/>
          <p:cNvSpPr/>
          <p:nvPr/>
        </p:nvSpPr>
        <p:spPr>
          <a:xfrm>
            <a:off x="3574045" y="3334605"/>
            <a:ext cx="2318327" cy="1625323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5401991" y="2188256"/>
            <a:ext cx="924919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[</a:t>
            </a:r>
            <a:r>
              <a:rPr lang="en-US" altLang="zh-CN" sz="1400" dirty="0"/>
              <a:t>name=</a:t>
            </a:r>
            <a:r>
              <a:rPr lang="en-US" altLang="zh-CN" sz="1400" dirty="0" err="1"/>
              <a:t>ttt</a:t>
            </a:r>
            <a:r>
              <a:rPr lang="en-US" altLang="zh-CN" sz="1400" dirty="0" smtClean="0"/>
              <a:t>]</a:t>
            </a:r>
            <a:endParaRPr lang="zh-CN" altLang="en-US" sz="1400" dirty="0"/>
          </a:p>
        </p:txBody>
      </p:sp>
      <p:cxnSp>
        <p:nvCxnSpPr>
          <p:cNvPr id="49" name="直接箭头连接符 48"/>
          <p:cNvCxnSpPr>
            <a:stCxn id="8" idx="0"/>
            <a:endCxn id="47" idx="1"/>
          </p:cNvCxnSpPr>
          <p:nvPr/>
        </p:nvCxnSpPr>
        <p:spPr>
          <a:xfrm flipV="1">
            <a:off x="4765536" y="2342145"/>
            <a:ext cx="636455" cy="1107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6633339" y="4152262"/>
            <a:ext cx="2253672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Function(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){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smtClean="0"/>
              <a:t>  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=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[‘</a:t>
            </a:r>
            <a:r>
              <a:rPr lang="en-US" altLang="zh-CN" sz="1400" dirty="0" err="1" smtClean="0"/>
              <a:t>parentNode</a:t>
            </a:r>
            <a:r>
              <a:rPr lang="en-US" altLang="zh-CN" sz="1400" dirty="0" smtClean="0"/>
              <a:t>’];</a:t>
            </a:r>
          </a:p>
          <a:p>
            <a:r>
              <a:rPr lang="en-US" altLang="zh-CN" sz="1400" dirty="0" smtClean="0"/>
              <a:t>   return Function(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){</a:t>
            </a:r>
          </a:p>
          <a:p>
            <a:r>
              <a:rPr lang="en-US" altLang="zh-CN" sz="1400" dirty="0" smtClean="0"/>
              <a:t>         //tag filter</a:t>
            </a:r>
          </a:p>
          <a:p>
            <a:r>
              <a:rPr lang="en-US" altLang="zh-CN" sz="1400" dirty="0" smtClean="0"/>
              <a:t>   }</a:t>
            </a:r>
          </a:p>
          <a:p>
            <a:r>
              <a:rPr lang="en-US" altLang="zh-CN" sz="1400" dirty="0" smtClean="0"/>
              <a:t>}</a:t>
            </a:r>
          </a:p>
        </p:txBody>
      </p:sp>
      <p:sp>
        <p:nvSpPr>
          <p:cNvPr id="52" name="双括号 51"/>
          <p:cNvSpPr/>
          <p:nvPr/>
        </p:nvSpPr>
        <p:spPr>
          <a:xfrm>
            <a:off x="6527761" y="3220001"/>
            <a:ext cx="2318327" cy="237346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文本框 54"/>
          <p:cNvSpPr txBox="1"/>
          <p:nvPr/>
        </p:nvSpPr>
        <p:spPr>
          <a:xfrm>
            <a:off x="6633339" y="3357386"/>
            <a:ext cx="2253672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Function(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){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smtClean="0"/>
              <a:t>    //attribute filter</a:t>
            </a:r>
          </a:p>
          <a:p>
            <a:r>
              <a:rPr lang="en-US" altLang="zh-CN" sz="1400" dirty="0" smtClean="0"/>
              <a:t>}</a:t>
            </a:r>
          </a:p>
        </p:txBody>
      </p:sp>
      <p:cxnSp>
        <p:nvCxnSpPr>
          <p:cNvPr id="57" name="直接箭头连接符 56"/>
          <p:cNvCxnSpPr>
            <a:stCxn id="47" idx="3"/>
            <a:endCxn id="55" idx="0"/>
          </p:cNvCxnSpPr>
          <p:nvPr/>
        </p:nvCxnSpPr>
        <p:spPr>
          <a:xfrm>
            <a:off x="6326910" y="2342145"/>
            <a:ext cx="1433265" cy="1015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本框 59"/>
          <p:cNvSpPr txBox="1"/>
          <p:nvPr/>
        </p:nvSpPr>
        <p:spPr>
          <a:xfrm>
            <a:off x="9406945" y="3357663"/>
            <a:ext cx="2462424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Function(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){</a:t>
            </a:r>
          </a:p>
          <a:p>
            <a:r>
              <a:rPr lang="en-US" altLang="zh-CN" sz="1400" dirty="0" smtClean="0"/>
              <a:t>while(matcher=</a:t>
            </a:r>
            <a:r>
              <a:rPr lang="en-US" altLang="zh-CN" sz="1400" dirty="0" err="1" smtClean="0"/>
              <a:t>matchrs.pop</a:t>
            </a:r>
            <a:r>
              <a:rPr lang="en-US" altLang="zh-CN" sz="1400" dirty="0" smtClean="0"/>
              <a:t>()){</a:t>
            </a:r>
          </a:p>
          <a:p>
            <a:r>
              <a:rPr lang="en-US" altLang="zh-CN" sz="1400" dirty="0" smtClean="0"/>
              <a:t>          if(!matcher(</a:t>
            </a:r>
            <a:r>
              <a:rPr lang="en-US" altLang="zh-CN" sz="1400" dirty="0" err="1" smtClean="0"/>
              <a:t>elem</a:t>
            </a:r>
            <a:r>
              <a:rPr lang="en-US" altLang="zh-CN" sz="1400" dirty="0" smtClean="0"/>
              <a:t>)){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smtClean="0"/>
              <a:t>               return false;</a:t>
            </a:r>
          </a:p>
          <a:p>
            <a:r>
              <a:rPr lang="en-US" altLang="zh-CN" sz="1400" dirty="0" smtClean="0"/>
              <a:t>          }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smtClean="0"/>
              <a:t>    }</a:t>
            </a:r>
          </a:p>
          <a:p>
            <a:r>
              <a:rPr lang="en-US" altLang="zh-CN" sz="1400" dirty="0"/>
              <a:t> </a:t>
            </a:r>
            <a:r>
              <a:rPr lang="en-US" altLang="zh-CN" sz="1400" dirty="0" smtClean="0"/>
              <a:t>    return true;</a:t>
            </a:r>
          </a:p>
          <a:p>
            <a:r>
              <a:rPr lang="en-US" altLang="zh-CN" sz="1400" dirty="0" smtClean="0"/>
              <a:t>}</a:t>
            </a:r>
          </a:p>
        </p:txBody>
      </p:sp>
      <p:sp>
        <p:nvSpPr>
          <p:cNvPr id="70" name="右大括号 69"/>
          <p:cNvSpPr/>
          <p:nvPr/>
        </p:nvSpPr>
        <p:spPr>
          <a:xfrm rot="5400000" flipV="1">
            <a:off x="4941096" y="2889406"/>
            <a:ext cx="333229" cy="61514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右大括号 70"/>
          <p:cNvSpPr/>
          <p:nvPr/>
        </p:nvSpPr>
        <p:spPr>
          <a:xfrm rot="16200000" flipV="1">
            <a:off x="2963641" y="-743697"/>
            <a:ext cx="447012" cy="54104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文本框 71"/>
          <p:cNvSpPr txBox="1"/>
          <p:nvPr/>
        </p:nvSpPr>
        <p:spPr>
          <a:xfrm>
            <a:off x="10091504" y="2746098"/>
            <a:ext cx="109330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超级匹配器</a:t>
            </a:r>
            <a:endParaRPr lang="zh-CN" altLang="en-US" sz="1400" dirty="0"/>
          </a:p>
        </p:txBody>
      </p:sp>
      <p:sp>
        <p:nvSpPr>
          <p:cNvPr id="73" name="文本框 72"/>
          <p:cNvSpPr txBox="1"/>
          <p:nvPr/>
        </p:nvSpPr>
        <p:spPr>
          <a:xfrm>
            <a:off x="2526194" y="1395791"/>
            <a:ext cx="1321906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选择器表达式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8808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超级匹配器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962401" y="2429597"/>
            <a:ext cx="3103418" cy="147732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for</a:t>
            </a:r>
            <a:r>
              <a:rPr lang="zh-CN" altLang="en-US" dirty="0" smtClean="0"/>
              <a:t> </a:t>
            </a:r>
            <a:r>
              <a:rPr lang="en-US" altLang="zh-CN" dirty="0" smtClean="0"/>
              <a:t>item in seed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if(</a:t>
            </a:r>
            <a:r>
              <a:rPr lang="en-US" altLang="zh-CN" dirty="0" err="1" smtClean="0"/>
              <a:t>superMatcher</a:t>
            </a:r>
            <a:r>
              <a:rPr lang="en-US" altLang="zh-CN" dirty="0" smtClean="0"/>
              <a:t>(item )){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</a:t>
            </a:r>
            <a:r>
              <a:rPr lang="en-US" altLang="zh-CN" dirty="0" err="1" smtClean="0"/>
              <a:t>resultSet.push</a:t>
            </a:r>
            <a:r>
              <a:rPr lang="en-US" altLang="zh-CN" dirty="0" smtClean="0"/>
              <a:t>(item);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}</a:t>
            </a:r>
          </a:p>
          <a:p>
            <a:r>
              <a:rPr lang="en-US" altLang="zh-CN" dirty="0"/>
              <a:t>r</a:t>
            </a:r>
            <a:r>
              <a:rPr lang="en-US" altLang="zh-CN" dirty="0" smtClean="0"/>
              <a:t>eturn </a:t>
            </a:r>
            <a:r>
              <a:rPr lang="en-US" altLang="zh-CN" dirty="0" err="1" smtClean="0"/>
              <a:t>resultSet</a:t>
            </a:r>
            <a:r>
              <a:rPr lang="en-US" altLang="zh-CN" dirty="0" smtClean="0"/>
              <a:t>    </a:t>
            </a:r>
          </a:p>
        </p:txBody>
      </p:sp>
      <p:sp>
        <p:nvSpPr>
          <p:cNvPr id="5" name="双大括号 4"/>
          <p:cNvSpPr/>
          <p:nvPr/>
        </p:nvSpPr>
        <p:spPr>
          <a:xfrm>
            <a:off x="3565236" y="2166116"/>
            <a:ext cx="3768437" cy="200429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648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452168" y="2967335"/>
            <a:ext cx="5287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Thanks &amp; Regards</a:t>
            </a:r>
            <a:endParaRPr lang="zh-CN" alt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5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什么是</a:t>
            </a:r>
            <a:r>
              <a:rPr lang="en-US" altLang="zh-CN" dirty="0" smtClean="0"/>
              <a:t>sizzle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72640" y="2343831"/>
            <a:ext cx="7675517" cy="48214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         A </a:t>
            </a:r>
            <a:r>
              <a:rPr lang="en-US" altLang="zh-CN" dirty="0"/>
              <a:t>pure-JavaScript CSS selector </a:t>
            </a:r>
            <a:r>
              <a:rPr lang="en-US" altLang="zh-CN" dirty="0" smtClean="0"/>
              <a:t>engine (power jQuery)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406537" y="3248297"/>
            <a:ext cx="38143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Standalone(no dependencies)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Competitive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Only 4kB with </a:t>
            </a:r>
            <a:r>
              <a:rPr lang="en-US" altLang="zh-CN" dirty="0" err="1" smtClean="0"/>
              <a:t>gzipped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Easy to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Css3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err="1" smtClean="0"/>
              <a:t>Bla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bla</a:t>
            </a:r>
            <a:r>
              <a:rPr lang="en-US" altLang="zh-CN" dirty="0" smtClean="0"/>
              <a:t> 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5242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为什么需要</a:t>
            </a:r>
            <a:r>
              <a:rPr lang="en-US" altLang="zh-CN" dirty="0" smtClean="0"/>
              <a:t>sizzle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5599" y="2245231"/>
            <a:ext cx="4734619" cy="267576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400" dirty="0" smtClean="0"/>
              <a:t>                     </a:t>
            </a:r>
            <a:r>
              <a:rPr lang="en-US" altLang="zh-CN" sz="1400" dirty="0" smtClean="0"/>
              <a:t>                       </a:t>
            </a:r>
            <a:r>
              <a:rPr lang="en-US" altLang="zh-CN" sz="1400" dirty="0" smtClean="0"/>
              <a:t>Bugs</a:t>
            </a:r>
          </a:p>
          <a:p>
            <a:pPr marL="0" indent="0">
              <a:buNone/>
            </a:pPr>
            <a:r>
              <a:rPr lang="en-US" altLang="zh-CN" sz="1400" dirty="0" smtClean="0"/>
              <a:t>1. Id</a:t>
            </a:r>
          </a:p>
          <a:p>
            <a:pPr marL="0" indent="0">
              <a:buNone/>
            </a:pPr>
            <a:r>
              <a:rPr lang="en-US" altLang="zh-CN" sz="1400" dirty="0"/>
              <a:t>IE&lt;=8</a:t>
            </a:r>
            <a:r>
              <a:rPr lang="zh-CN" altLang="en-US" sz="1400" dirty="0"/>
              <a:t>不区分大小写，混淆</a:t>
            </a:r>
            <a:r>
              <a:rPr lang="en-US" altLang="zh-CN" sz="1400" dirty="0" err="1"/>
              <a:t>iuput</a:t>
            </a:r>
            <a:r>
              <a:rPr lang="zh-CN" altLang="en-US" sz="1400" dirty="0"/>
              <a:t>的</a:t>
            </a:r>
            <a:r>
              <a:rPr lang="en-US" altLang="zh-CN" sz="1400" dirty="0"/>
              <a:t>name</a:t>
            </a:r>
            <a:r>
              <a:rPr lang="zh-CN" altLang="en-US" sz="1400" dirty="0"/>
              <a:t>和</a:t>
            </a:r>
            <a:r>
              <a:rPr lang="en-US" altLang="zh-CN" sz="1400" dirty="0" smtClean="0"/>
              <a:t>id</a:t>
            </a:r>
          </a:p>
          <a:p>
            <a:pPr marL="0" indent="0">
              <a:buNone/>
            </a:pPr>
            <a:r>
              <a:rPr lang="en-US" altLang="zh-CN" sz="1400" dirty="0" smtClean="0"/>
              <a:t>2. </a:t>
            </a:r>
            <a:r>
              <a:rPr lang="en-US" altLang="zh-CN" sz="1400" dirty="0"/>
              <a:t>class</a:t>
            </a:r>
          </a:p>
          <a:p>
            <a:pPr marL="0" indent="0">
              <a:buNone/>
            </a:pPr>
            <a:r>
              <a:rPr lang="en-US" altLang="zh-CN" sz="1400" dirty="0"/>
              <a:t>IE       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getAttribute</a:t>
            </a:r>
            <a:r>
              <a:rPr lang="en-US" altLang="zh-CN" sz="1400" dirty="0" smtClean="0"/>
              <a:t> </a:t>
            </a:r>
            <a:r>
              <a:rPr lang="zh-CN" altLang="en-US" sz="1400" dirty="0"/>
              <a:t>，混淆</a:t>
            </a:r>
            <a:r>
              <a:rPr lang="en-US" altLang="zh-CN" sz="1400" dirty="0"/>
              <a:t>html</a:t>
            </a:r>
            <a:r>
              <a:rPr lang="zh-CN" altLang="en-US" sz="1400" dirty="0"/>
              <a:t>的</a:t>
            </a:r>
            <a:r>
              <a:rPr lang="en-US" altLang="zh-CN" sz="1400" dirty="0"/>
              <a:t>attribute</a:t>
            </a:r>
            <a:r>
              <a:rPr lang="zh-CN" altLang="en-US" sz="1400" dirty="0"/>
              <a:t>和</a:t>
            </a:r>
            <a:r>
              <a:rPr lang="en-US" altLang="zh-CN" sz="1400" dirty="0" err="1"/>
              <a:t>dom</a:t>
            </a:r>
            <a:r>
              <a:rPr lang="zh-CN" altLang="en-US" sz="1400" dirty="0"/>
              <a:t>的</a:t>
            </a:r>
            <a:r>
              <a:rPr lang="en-US" altLang="zh-CN" sz="1400" dirty="0"/>
              <a:t>property</a:t>
            </a:r>
          </a:p>
          <a:p>
            <a:pPr marL="0" indent="0">
              <a:buNone/>
            </a:pPr>
            <a:r>
              <a:rPr lang="zh-CN" altLang="en-US" sz="1400" dirty="0"/>
              <a:t>非</a:t>
            </a:r>
            <a:r>
              <a:rPr lang="en-US" altLang="zh-CN" sz="1400" dirty="0"/>
              <a:t>IE  </a:t>
            </a:r>
            <a:r>
              <a:rPr lang="en-US" altLang="zh-CN" sz="1400" dirty="0" smtClean="0"/>
              <a:t>  </a:t>
            </a:r>
            <a:r>
              <a:rPr lang="en-US" altLang="zh-CN" sz="1400" dirty="0" err="1" smtClean="0"/>
              <a:t>getElementsByClassName</a:t>
            </a:r>
            <a:endParaRPr lang="en-US" altLang="zh-CN" sz="1400" dirty="0"/>
          </a:p>
          <a:p>
            <a:pPr marL="0" indent="0">
              <a:buNone/>
            </a:pPr>
            <a:r>
              <a:rPr lang="en-US" altLang="zh-CN" sz="1400" dirty="0"/>
              <a:t>3.Tag</a:t>
            </a:r>
          </a:p>
          <a:p>
            <a:pPr marL="0" indent="0">
              <a:buNone/>
            </a:pPr>
            <a:r>
              <a:rPr lang="en-US" altLang="zh-CN" sz="1400" dirty="0" err="1"/>
              <a:t>getElementsByTagName</a:t>
            </a:r>
            <a:r>
              <a:rPr lang="en-US" altLang="zh-CN" sz="1400" dirty="0"/>
              <a:t>(*)</a:t>
            </a:r>
            <a:r>
              <a:rPr lang="zh-CN" altLang="en-US" sz="1400" dirty="0"/>
              <a:t>混淆注释节点</a:t>
            </a:r>
            <a:endParaRPr lang="en-US" altLang="zh-CN" sz="1400" dirty="0"/>
          </a:p>
          <a:p>
            <a:pPr marL="0" indent="0">
              <a:buNone/>
            </a:pPr>
            <a:endParaRPr lang="en-US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441250" y="2203270"/>
            <a:ext cx="4559259" cy="27177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dirty="0" smtClean="0"/>
              <a:t>                      </a:t>
            </a:r>
            <a:r>
              <a:rPr lang="en-US" altLang="zh-CN" sz="1400" dirty="0" smtClean="0"/>
              <a:t>                             </a:t>
            </a:r>
            <a:r>
              <a:rPr lang="zh-CN" altLang="en-US" sz="1400" dirty="0" smtClean="0"/>
              <a:t>性能</a:t>
            </a:r>
            <a:endParaRPr lang="en-US" altLang="zh-CN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1400" dirty="0"/>
              <a:t>考虑如下选择器</a:t>
            </a:r>
            <a:r>
              <a:rPr lang="zh-CN" altLang="en-US" sz="1400" dirty="0" smtClean="0"/>
              <a:t>：</a:t>
            </a:r>
            <a:endParaRPr lang="en-US" altLang="zh-CN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          </a:t>
            </a:r>
            <a:r>
              <a:rPr lang="en-US" altLang="zh-CN" sz="1400" dirty="0" err="1" smtClean="0"/>
              <a:t>div.container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li:last-of-child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a,div.container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ul+a</a:t>
            </a:r>
            <a:endParaRPr lang="en-US" altLang="zh-CN" sz="14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          </a:t>
            </a:r>
            <a:r>
              <a:rPr lang="en-US" altLang="zh-CN" sz="1400" dirty="0" err="1" smtClean="0"/>
              <a:t>var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mySelector</a:t>
            </a:r>
            <a:r>
              <a:rPr lang="en-US" altLang="zh-CN" sz="1400" dirty="0" smtClean="0"/>
              <a:t> = function(){</a:t>
            </a:r>
            <a:endParaRPr lang="en-US" altLang="zh-CN" sz="1400" dirty="0" smtClean="0"/>
          </a:p>
          <a:p>
            <a:pPr marL="0" indent="0">
              <a:buNone/>
            </a:pPr>
            <a:r>
              <a:rPr lang="en-US" altLang="zh-CN" sz="1400" dirty="0" smtClean="0"/>
              <a:t>       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                </a:t>
            </a:r>
            <a:r>
              <a:rPr lang="en-US" altLang="zh-CN" sz="1400" dirty="0" err="1" smtClean="0"/>
              <a:t>bla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bla</a:t>
            </a:r>
            <a:r>
              <a:rPr lang="en-US" altLang="zh-CN" sz="1400" dirty="0" smtClean="0"/>
              <a:t>…….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dirty="0" smtClean="0"/>
              <a:t>       	  </a:t>
            </a:r>
            <a:r>
              <a:rPr lang="en-US" altLang="zh-CN" sz="1400" dirty="0" smtClean="0"/>
              <a:t>There </a:t>
            </a:r>
            <a:r>
              <a:rPr lang="en-US" altLang="zh-CN" sz="1400" dirty="0" smtClean="0"/>
              <a:t>gone be at least </a:t>
            </a:r>
            <a:r>
              <a:rPr lang="en-US" altLang="zh-CN" sz="1400" dirty="0" smtClean="0">
                <a:solidFill>
                  <a:srgbClr val="FF0000"/>
                </a:solidFill>
              </a:rPr>
              <a:t>100</a:t>
            </a:r>
            <a:r>
              <a:rPr lang="en-US" altLang="zh-CN" sz="1400" dirty="0" smtClean="0"/>
              <a:t> lines here…….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dirty="0" smtClean="0"/>
              <a:t>        	  </a:t>
            </a:r>
            <a:r>
              <a:rPr lang="en-US" altLang="zh-CN" sz="1400" dirty="0" err="1" smtClean="0"/>
              <a:t>bla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bla</a:t>
            </a:r>
            <a:r>
              <a:rPr lang="en-US" altLang="zh-CN" sz="1400" dirty="0" smtClean="0"/>
              <a:t>…….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            </a:t>
            </a:r>
            <a:r>
              <a:rPr lang="en-US" altLang="zh-CN" sz="1400" dirty="0" smtClean="0"/>
              <a:t>}</a:t>
            </a:r>
            <a:endParaRPr lang="en-US" altLang="zh-CN" sz="1400" dirty="0" smtClean="0"/>
          </a:p>
        </p:txBody>
      </p:sp>
    </p:spTree>
    <p:extLst>
      <p:ext uri="{BB962C8B-B14F-4D97-AF65-F5344CB8AC3E}">
        <p14:creationId xmlns:p14="http://schemas.microsoft.com/office/powerpoint/2010/main" val="31176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高版本浏览器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querySelector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452" y="1374173"/>
            <a:ext cx="7223182" cy="5377005"/>
          </a:xfrm>
        </p:spPr>
      </p:pic>
    </p:spTree>
    <p:extLst>
      <p:ext uri="{BB962C8B-B14F-4D97-AF65-F5344CB8AC3E}">
        <p14:creationId xmlns:p14="http://schemas.microsoft.com/office/powerpoint/2010/main" val="266250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Sizzle</a:t>
            </a:r>
            <a:r>
              <a:rPr lang="zh-CN" altLang="en-US" dirty="0" smtClean="0"/>
              <a:t>概览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965532" y="2427007"/>
            <a:ext cx="1555335" cy="794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词法解析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887480" y="2405644"/>
            <a:ext cx="1555335" cy="794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过滤函数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313632" y="2405643"/>
            <a:ext cx="1555335" cy="794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种子集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861559" y="4376870"/>
            <a:ext cx="1555335" cy="794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编译函数匹配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750889" y="4376870"/>
            <a:ext cx="1555335" cy="794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结果集</a:t>
            </a:r>
            <a:endParaRPr lang="zh-CN" altLang="en-US" dirty="0"/>
          </a:p>
        </p:txBody>
      </p:sp>
      <p:cxnSp>
        <p:nvCxnSpPr>
          <p:cNvPr id="11" name="直接箭头连接符 10"/>
          <p:cNvCxnSpPr>
            <a:stCxn id="4" idx="3"/>
          </p:cNvCxnSpPr>
          <p:nvPr/>
        </p:nvCxnSpPr>
        <p:spPr>
          <a:xfrm>
            <a:off x="3520867" y="2824387"/>
            <a:ext cx="13666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连接符 14"/>
          <p:cNvCxnSpPr>
            <a:endCxn id="8" idx="3"/>
          </p:cNvCxnSpPr>
          <p:nvPr/>
        </p:nvCxnSpPr>
        <p:spPr>
          <a:xfrm rot="5400000">
            <a:off x="7967173" y="3650124"/>
            <a:ext cx="1573848" cy="6744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endCxn id="7" idx="1"/>
          </p:cNvCxnSpPr>
          <p:nvPr/>
        </p:nvCxnSpPr>
        <p:spPr>
          <a:xfrm>
            <a:off x="6442815" y="2803022"/>
            <a:ext cx="187081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8" idx="1"/>
            <a:endCxn id="9" idx="3"/>
          </p:cNvCxnSpPr>
          <p:nvPr/>
        </p:nvCxnSpPr>
        <p:spPr>
          <a:xfrm flipH="1">
            <a:off x="5306224" y="4774250"/>
            <a:ext cx="15553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338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词法解析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43855" y="2030724"/>
            <a:ext cx="6904290" cy="7552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 smtClean="0"/>
              <a:t>词法分析器又称扫描器，词法分析是指将我们编写的文本代码流解析为一个一个的记号，分析得到的记号以供后续语法分析使用</a:t>
            </a:r>
            <a:endParaRPr lang="zh-CN" altLang="en-US" sz="1800" dirty="0"/>
          </a:p>
        </p:txBody>
      </p:sp>
      <p:sp>
        <p:nvSpPr>
          <p:cNvPr id="5" name="文本框 4"/>
          <p:cNvSpPr txBox="1"/>
          <p:nvPr/>
        </p:nvSpPr>
        <p:spPr>
          <a:xfrm>
            <a:off x="1637855" y="3982342"/>
            <a:ext cx="282865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div.aaron</a:t>
            </a:r>
            <a:r>
              <a:rPr lang="en-US" altLang="zh-CN" dirty="0" smtClean="0"/>
              <a:t>  input[name=</a:t>
            </a:r>
            <a:r>
              <a:rPr lang="en-US" altLang="zh-CN" dirty="0" err="1" smtClean="0"/>
              <a:t>ttt</a:t>
            </a:r>
            <a:r>
              <a:rPr lang="en-US" altLang="zh-CN" dirty="0" smtClean="0"/>
              <a:t>]</a:t>
            </a:r>
            <a:endParaRPr lang="zh-CN" altLang="en-US" dirty="0"/>
          </a:p>
        </p:txBody>
      </p:sp>
      <p:sp>
        <p:nvSpPr>
          <p:cNvPr id="10" name="右箭头 9"/>
          <p:cNvSpPr/>
          <p:nvPr/>
        </p:nvSpPr>
        <p:spPr>
          <a:xfrm>
            <a:off x="4646954" y="4041424"/>
            <a:ext cx="1264777" cy="2511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982057" y="3659176"/>
            <a:ext cx="3965248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  </a:t>
            </a:r>
            <a:r>
              <a:rPr lang="en-US" altLang="zh-CN" sz="1200" dirty="0" smtClean="0"/>
              <a:t>{matches</a:t>
            </a:r>
            <a:r>
              <a:rPr lang="en-US" altLang="zh-CN" sz="1200" dirty="0" smtClean="0"/>
              <a:t>: ["div</a:t>
            </a:r>
            <a:r>
              <a:rPr lang="en-US" altLang="zh-CN" sz="1200" dirty="0" smtClean="0"/>
              <a:t>"],type</a:t>
            </a:r>
            <a:r>
              <a:rPr lang="en-US" altLang="zh-CN" sz="1200" dirty="0" smtClean="0"/>
              <a:t>: "</a:t>
            </a:r>
            <a:r>
              <a:rPr lang="en-US" altLang="zh-CN" sz="1200" dirty="0" err="1" smtClean="0">
                <a:solidFill>
                  <a:srgbClr val="FF0000"/>
                </a:solidFill>
              </a:rPr>
              <a:t>TAG</a:t>
            </a:r>
            <a:r>
              <a:rPr lang="en-US" altLang="zh-CN" sz="1200" dirty="0" err="1" smtClean="0"/>
              <a:t>",value</a:t>
            </a:r>
            <a:r>
              <a:rPr lang="en-US" altLang="zh-CN" sz="1200" dirty="0" smtClean="0"/>
              <a:t>: "</a:t>
            </a:r>
            <a:r>
              <a:rPr lang="en-US" altLang="zh-CN" sz="1200" dirty="0" smtClean="0"/>
              <a:t>div“ }, </a:t>
            </a:r>
          </a:p>
          <a:p>
            <a:r>
              <a:rPr lang="en-US" altLang="zh-CN" sz="1200" dirty="0" smtClean="0"/>
              <a:t>   {matches</a:t>
            </a:r>
            <a:r>
              <a:rPr lang="en-US" altLang="zh-CN" sz="1200" dirty="0" smtClean="0"/>
              <a:t>: ["</a:t>
            </a:r>
            <a:r>
              <a:rPr lang="en-US" altLang="zh-CN" sz="1200" dirty="0" err="1" smtClean="0"/>
              <a:t>aaron</a:t>
            </a:r>
            <a:r>
              <a:rPr lang="en-US" altLang="zh-CN" sz="1200" dirty="0" smtClean="0"/>
              <a:t>"], </a:t>
            </a:r>
            <a:r>
              <a:rPr lang="en-US" altLang="zh-CN" sz="1200" dirty="0" smtClean="0"/>
              <a:t>type: "</a:t>
            </a:r>
            <a:r>
              <a:rPr lang="en-US" altLang="zh-CN" sz="1200" dirty="0" smtClean="0">
                <a:solidFill>
                  <a:srgbClr val="FF0000"/>
                </a:solidFill>
              </a:rPr>
              <a:t>CLASS</a:t>
            </a:r>
            <a:r>
              <a:rPr lang="en-US" altLang="zh-CN" sz="1200" dirty="0" smtClean="0"/>
              <a:t>", </a:t>
            </a:r>
            <a:r>
              <a:rPr lang="en-US" altLang="zh-CN" sz="1200" dirty="0" smtClean="0"/>
              <a:t>value: ".</a:t>
            </a:r>
            <a:r>
              <a:rPr lang="en-US" altLang="zh-CN" sz="1200" dirty="0" err="1" smtClean="0"/>
              <a:t>aaron</a:t>
            </a:r>
            <a:r>
              <a:rPr lang="en-US" altLang="zh-CN" sz="1200" dirty="0" smtClean="0"/>
              <a:t>"}, </a:t>
            </a: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  </a:t>
            </a:r>
            <a:r>
              <a:rPr lang="en-US" altLang="zh-CN" sz="1200" dirty="0" smtClean="0"/>
              <a:t>{match</a:t>
            </a:r>
            <a:r>
              <a:rPr lang="en-US" altLang="zh-CN" sz="1200" dirty="0" smtClean="0"/>
              <a:t>:[“”],</a:t>
            </a:r>
            <a:r>
              <a:rPr lang="en-US" altLang="zh-CN" sz="1200" dirty="0" smtClean="0"/>
              <a:t> type</a:t>
            </a:r>
            <a:r>
              <a:rPr lang="en-US" altLang="zh-CN" sz="1200" dirty="0" smtClean="0"/>
              <a:t>: "</a:t>
            </a:r>
            <a:r>
              <a:rPr lang="en-US" altLang="zh-CN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/>
              <a:t>", value</a:t>
            </a:r>
            <a:r>
              <a:rPr lang="en-US" altLang="zh-CN" sz="1200" dirty="0" smtClean="0"/>
              <a:t>: " </a:t>
            </a:r>
            <a:r>
              <a:rPr lang="en-US" altLang="zh-CN" sz="1200" dirty="0" smtClean="0"/>
              <a:t>"},</a:t>
            </a:r>
          </a:p>
          <a:p>
            <a:r>
              <a:rPr lang="en-US" altLang="zh-CN" sz="1200" dirty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 smtClean="0"/>
              <a:t>{matches</a:t>
            </a:r>
            <a:r>
              <a:rPr lang="en-US" altLang="zh-CN" sz="1200" dirty="0" smtClean="0"/>
              <a:t>: ["input</a:t>
            </a:r>
            <a:r>
              <a:rPr lang="en-US" altLang="zh-CN" sz="1200" dirty="0" smtClean="0"/>
              <a:t>"], type</a:t>
            </a:r>
            <a:r>
              <a:rPr lang="en-US" altLang="zh-CN" sz="1200" dirty="0" smtClean="0"/>
              <a:t>: "</a:t>
            </a:r>
            <a:r>
              <a:rPr lang="en-US" altLang="zh-CN" sz="1200" dirty="0" smtClean="0">
                <a:solidFill>
                  <a:srgbClr val="FF0000"/>
                </a:solidFill>
              </a:rPr>
              <a:t>TAG</a:t>
            </a:r>
            <a:r>
              <a:rPr lang="en-US" altLang="zh-CN" sz="1200" dirty="0" smtClean="0"/>
              <a:t>", value</a:t>
            </a:r>
            <a:r>
              <a:rPr lang="en-US" altLang="zh-CN" sz="1200" dirty="0" smtClean="0"/>
              <a:t>: "input</a:t>
            </a:r>
            <a:r>
              <a:rPr lang="en-US" altLang="zh-CN" sz="1200" dirty="0" smtClean="0"/>
              <a:t>"}, </a:t>
            </a:r>
          </a:p>
          <a:p>
            <a:r>
              <a:rPr lang="en-US" altLang="zh-CN" sz="1200" dirty="0"/>
              <a:t> </a:t>
            </a:r>
            <a:r>
              <a:rPr lang="en-US" altLang="zh-CN" sz="1200" dirty="0" smtClean="0"/>
              <a:t>  </a:t>
            </a:r>
            <a:r>
              <a:rPr lang="en-US" altLang="zh-CN" sz="1200" dirty="0" smtClean="0"/>
              <a:t>{matches</a:t>
            </a:r>
            <a:r>
              <a:rPr lang="en-US" altLang="zh-CN" sz="1200" dirty="0" smtClean="0"/>
              <a:t>: ["name</a:t>
            </a:r>
            <a:r>
              <a:rPr lang="en-US" altLang="zh-CN" sz="1200" dirty="0" smtClean="0"/>
              <a:t>"], type</a:t>
            </a:r>
            <a:r>
              <a:rPr lang="en-US" altLang="zh-CN" sz="1200" dirty="0" smtClean="0"/>
              <a:t>: "</a:t>
            </a:r>
            <a:r>
              <a:rPr lang="en-US" altLang="zh-CN" sz="1200" dirty="0" smtClean="0">
                <a:solidFill>
                  <a:srgbClr val="FF0000"/>
                </a:solidFill>
              </a:rPr>
              <a:t>ATTR</a:t>
            </a:r>
            <a:r>
              <a:rPr lang="en-US" altLang="zh-CN" sz="1200" dirty="0" smtClean="0"/>
              <a:t>", value</a:t>
            </a:r>
            <a:r>
              <a:rPr lang="en-US" altLang="zh-CN" sz="1200" dirty="0" smtClean="0"/>
              <a:t>: "[name=</a:t>
            </a:r>
            <a:r>
              <a:rPr lang="en-US" altLang="zh-CN" sz="1200" dirty="0" err="1" smtClean="0"/>
              <a:t>ttt</a:t>
            </a:r>
            <a:r>
              <a:rPr lang="en-US" altLang="zh-CN" sz="1200" dirty="0" smtClean="0"/>
              <a:t>]"}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47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词法解析</a:t>
            </a:r>
            <a:r>
              <a:rPr lang="en-US" altLang="zh-CN" dirty="0" smtClean="0"/>
              <a:t>(</a:t>
            </a:r>
            <a:r>
              <a:rPr lang="zh-CN" altLang="en-US" dirty="0" smtClean="0"/>
              <a:t>模式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415619"/>
              </p:ext>
            </p:extLst>
          </p:nvPr>
        </p:nvGraphicFramePr>
        <p:xfrm>
          <a:off x="1643873" y="2497191"/>
          <a:ext cx="8995641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0032"/>
                <a:gridCol w="7225609"/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分组</a:t>
                      </a:r>
                      <a:r>
                        <a:rPr lang="en-US" altLang="zh-CN" sz="1800" dirty="0" smtClean="0"/>
                        <a:t>(,)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dirty="0" smtClean="0"/>
                        <a:t>/^[\x20\t\r\n\f]*,[\x20\t\r\n\f]*/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dirty="0" smtClean="0"/>
                        <a:t>层级关系</a:t>
                      </a:r>
                      <a:r>
                        <a:rPr lang="en-US" altLang="zh-CN" sz="1800" dirty="0" smtClean="0"/>
                        <a:t>( &gt;+~)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/^[\x20\t\r\n\f]*([&gt;+~]|[\x20\t\r\n\f])[\x20\t\r\n\f]*/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单个元素处理</a:t>
                      </a:r>
                      <a:endParaRPr lang="en-US" altLang="zh-CN" sz="1800" dirty="0" smtClean="0"/>
                    </a:p>
                    <a:p>
                      <a:r>
                        <a:rPr lang="en-US" altLang="zh-CN" dirty="0" smtClean="0"/>
                        <a:t>Id</a:t>
                      </a:r>
                    </a:p>
                    <a:p>
                      <a:r>
                        <a:rPr lang="en-US" altLang="zh-CN" dirty="0" smtClean="0"/>
                        <a:t>Tag</a:t>
                      </a:r>
                    </a:p>
                    <a:p>
                      <a:r>
                        <a:rPr lang="en-US" altLang="zh-CN" dirty="0" smtClean="0"/>
                        <a:t>Class</a:t>
                      </a:r>
                    </a:p>
                    <a:p>
                      <a:r>
                        <a:rPr lang="en-US" altLang="zh-CN" dirty="0" smtClean="0"/>
                        <a:t>Attribute</a:t>
                      </a:r>
                    </a:p>
                    <a:p>
                      <a:r>
                        <a:rPr lang="en-US" altLang="zh-CN" dirty="0" smtClean="0"/>
                        <a:t>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var</a:t>
                      </a:r>
                      <a:r>
                        <a:rPr lang="en-US" altLang="zh-CN" dirty="0" smtClean="0"/>
                        <a:t> </a:t>
                      </a:r>
                      <a:r>
                        <a:rPr lang="en-US" altLang="zh-CN" dirty="0" err="1" smtClean="0"/>
                        <a:t>characterEncoding</a:t>
                      </a:r>
                      <a:r>
                        <a:rPr lang="en-US" altLang="zh-CN" dirty="0" smtClean="0"/>
                        <a:t> = "(?:\\\\.|[\\w-]|[^\\x00-\\xa0])+"</a:t>
                      </a:r>
                    </a:p>
                    <a:p>
                      <a:r>
                        <a:rPr lang="en-US" altLang="zh-CN" dirty="0" err="1" smtClean="0"/>
                        <a:t>var</a:t>
                      </a:r>
                      <a:r>
                        <a:rPr lang="en-US" altLang="zh-CN" dirty="0" smtClean="0"/>
                        <a:t> ID = new </a:t>
                      </a:r>
                      <a:r>
                        <a:rPr lang="en-US" altLang="zh-CN" dirty="0" err="1" smtClean="0"/>
                        <a:t>RegExp</a:t>
                      </a:r>
                      <a:r>
                        <a:rPr lang="en-US" altLang="zh-CN" dirty="0" smtClean="0"/>
                        <a:t>("^#(" + </a:t>
                      </a:r>
                      <a:r>
                        <a:rPr lang="en-US" altLang="zh-CN" dirty="0" err="1" smtClean="0"/>
                        <a:t>characterEncoding</a:t>
                      </a:r>
                      <a:r>
                        <a:rPr lang="en-US" altLang="zh-CN" dirty="0" smtClean="0"/>
                        <a:t> + ")")</a:t>
                      </a:r>
                    </a:p>
                    <a:p>
                      <a:r>
                        <a:rPr lang="en-US" altLang="zh-CN" dirty="0" err="1" smtClean="0"/>
                        <a:t>var</a:t>
                      </a:r>
                      <a:r>
                        <a:rPr lang="en-US" altLang="zh-CN" dirty="0" smtClean="0"/>
                        <a:t> TAG = </a:t>
                      </a:r>
                      <a:r>
                        <a:rPr lang="en-US" altLang="zh-CN" smtClean="0"/>
                        <a:t>new RegExp( "^(" + characterEncoding.replace( "w", "w*" ) + ")" )</a:t>
                      </a:r>
                    </a:p>
                    <a:p>
                      <a:r>
                        <a:rPr lang="en-US" altLang="zh-CN" smtClean="0"/>
                        <a:t>var Class = new RegExp( "^\\.(" + characterEncoding + ")" )</a:t>
                      </a:r>
                    </a:p>
                    <a:p>
                      <a:r>
                        <a:rPr lang="en-US" altLang="zh-CN" smtClean="0"/>
                        <a:t>…….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16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7072"/>
          </a:xfrm>
        </p:spPr>
        <p:txBody>
          <a:bodyPr/>
          <a:lstStyle/>
          <a:p>
            <a:r>
              <a:rPr lang="zh-CN" altLang="en-US" dirty="0" smtClean="0"/>
              <a:t>词法解析</a:t>
            </a:r>
            <a:r>
              <a:rPr lang="en-US" altLang="zh-CN" dirty="0" smtClean="0"/>
              <a:t>(</a:t>
            </a:r>
            <a:r>
              <a:rPr lang="zh-CN" altLang="en-US" dirty="0" smtClean="0"/>
              <a:t>代码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66059" y="2209917"/>
            <a:ext cx="4130681" cy="26776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</a:t>
            </a:r>
            <a:r>
              <a:rPr lang="en-US" altLang="zh-CN" sz="1400" dirty="0" smtClean="0">
                <a:solidFill>
                  <a:srgbClr val="FF0000"/>
                </a:solidFill>
              </a:rPr>
              <a:t>//</a:t>
            </a:r>
            <a:r>
              <a:rPr lang="zh-CN" altLang="en-US" sz="1400" dirty="0" smtClean="0">
                <a:solidFill>
                  <a:srgbClr val="FF0000"/>
                </a:solidFill>
              </a:rPr>
              <a:t>分组</a:t>
            </a:r>
          </a:p>
          <a:p>
            <a:r>
              <a:rPr lang="zh-CN" altLang="en-US" sz="1400" dirty="0" smtClean="0"/>
              <a:t>  </a:t>
            </a:r>
            <a:r>
              <a:rPr lang="en-US" altLang="zh-CN" sz="1400" dirty="0" err="1" smtClean="0"/>
              <a:t>var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rcomma</a:t>
            </a:r>
            <a:r>
              <a:rPr lang="en-US" altLang="zh-CN" sz="1400" dirty="0" smtClean="0"/>
              <a:t> = /^[\x20\t\r\n\f]*,[\x20\t\r\n\f]*/;</a:t>
            </a:r>
          </a:p>
          <a:p>
            <a:r>
              <a:rPr lang="en-US" altLang="zh-CN" sz="1400" dirty="0" smtClean="0"/>
              <a:t>  </a:t>
            </a:r>
            <a:r>
              <a:rPr lang="en-US" altLang="zh-CN" sz="1400" dirty="0" smtClean="0">
                <a:solidFill>
                  <a:srgbClr val="FF0000"/>
                </a:solidFill>
              </a:rPr>
              <a:t>//</a:t>
            </a:r>
            <a:r>
              <a:rPr lang="zh-CN" altLang="en-US" sz="1400" dirty="0" smtClean="0">
                <a:solidFill>
                  <a:srgbClr val="FF0000"/>
                </a:solidFill>
              </a:rPr>
              <a:t>层级</a:t>
            </a:r>
          </a:p>
          <a:p>
            <a:r>
              <a:rPr lang="zh-CN" altLang="en-US" sz="1400" dirty="0" smtClean="0"/>
              <a:t>  </a:t>
            </a:r>
            <a:r>
              <a:rPr lang="en-US" altLang="zh-CN" sz="1400" dirty="0" err="1" smtClean="0"/>
              <a:t>var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rcombinators</a:t>
            </a:r>
            <a:r>
              <a:rPr lang="en-US" altLang="zh-CN" sz="1400" dirty="0" smtClean="0"/>
              <a:t> =           </a:t>
            </a:r>
          </a:p>
          <a:p>
            <a:r>
              <a:rPr lang="en-US" altLang="zh-CN" sz="1400" dirty="0" smtClean="0"/>
              <a:t> /^[\x20\t\r\n\f]*([&gt;+~]|[\x20\t\r\n\f])[\x20\t\r\n\f]*/</a:t>
            </a:r>
          </a:p>
          <a:p>
            <a:r>
              <a:rPr lang="en-US" altLang="zh-CN" sz="1400" dirty="0" smtClean="0"/>
              <a:t>  </a:t>
            </a:r>
            <a:r>
              <a:rPr lang="en-US" altLang="zh-CN" sz="1400" dirty="0" smtClean="0">
                <a:solidFill>
                  <a:srgbClr val="FF0000"/>
                </a:solidFill>
              </a:rPr>
              <a:t>//</a:t>
            </a:r>
            <a:r>
              <a:rPr lang="zh-CN" altLang="en-US" sz="1400" dirty="0" smtClean="0">
                <a:solidFill>
                  <a:srgbClr val="FF0000"/>
                </a:solidFill>
              </a:rPr>
              <a:t>选择器</a:t>
            </a:r>
          </a:p>
          <a:p>
            <a:r>
              <a:rPr lang="zh-CN" altLang="en-US" sz="1400" dirty="0" smtClean="0"/>
              <a:t>  </a:t>
            </a:r>
            <a:r>
              <a:rPr lang="en-US" altLang="zh-CN" sz="1400" dirty="0" err="1" smtClean="0"/>
              <a:t>var</a:t>
            </a:r>
            <a:r>
              <a:rPr lang="en-US" altLang="zh-CN" sz="1400" dirty="0" smtClean="0"/>
              <a:t> TAG = /^((?:\\.|[\w*-]|[^\x00-\xa0])+)/;</a:t>
            </a:r>
          </a:p>
          <a:p>
            <a:r>
              <a:rPr lang="en-US" altLang="zh-CN" sz="1400" dirty="0" smtClean="0"/>
              <a:t>  </a:t>
            </a:r>
            <a:r>
              <a:rPr lang="en-US" altLang="zh-CN" sz="1400" dirty="0" err="1" smtClean="0"/>
              <a:t>var</a:t>
            </a:r>
            <a:r>
              <a:rPr lang="en-US" altLang="zh-CN" sz="1400" dirty="0" smtClean="0"/>
              <a:t> </a:t>
            </a:r>
            <a:r>
              <a:rPr lang="en-US" altLang="zh-CN" sz="1400" dirty="0" err="1" smtClean="0"/>
              <a:t>matchExpr</a:t>
            </a:r>
            <a:r>
              <a:rPr lang="en-US" altLang="zh-CN" sz="1400" dirty="0" smtClean="0"/>
              <a:t> = {</a:t>
            </a:r>
          </a:p>
          <a:p>
            <a:r>
              <a:rPr lang="en-US" altLang="zh-CN" sz="1400" dirty="0" smtClean="0"/>
              <a:t>      CLASS: /^\.((?:\\.|[\w-]|[^\x00-\xa0])+)/,</a:t>
            </a:r>
          </a:p>
          <a:p>
            <a:r>
              <a:rPr lang="en-US" altLang="zh-CN" sz="1400" dirty="0" smtClean="0"/>
              <a:t>      TAG: /^((?:\\.|[\w*-]|[^\x00-\xa0])+)/</a:t>
            </a:r>
          </a:p>
          <a:p>
            <a:r>
              <a:rPr lang="en-US" altLang="zh-CN" sz="1400" dirty="0" smtClean="0"/>
              <a:t>  }</a:t>
            </a:r>
          </a:p>
          <a:p>
            <a:r>
              <a:rPr lang="en-US" altLang="zh-CN" sz="1400" dirty="0" smtClean="0"/>
              <a:t>  </a:t>
            </a:r>
            <a:endParaRPr lang="zh-CN" altLang="en-US" sz="1400" dirty="0"/>
          </a:p>
        </p:txBody>
      </p:sp>
      <p:sp>
        <p:nvSpPr>
          <p:cNvPr id="5" name="文本框 4"/>
          <p:cNvSpPr txBox="1"/>
          <p:nvPr/>
        </p:nvSpPr>
        <p:spPr>
          <a:xfrm>
            <a:off x="6096000" y="442064"/>
            <a:ext cx="5264209" cy="61247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while (selector) {</a:t>
            </a:r>
          </a:p>
          <a:p>
            <a:r>
              <a:rPr lang="en-US" altLang="zh-CN" sz="1400" dirty="0" smtClean="0"/>
              <a:t>      </a:t>
            </a:r>
            <a:r>
              <a:rPr lang="en-US" altLang="zh-CN" sz="1400" dirty="0" smtClean="0">
                <a:solidFill>
                  <a:srgbClr val="FF0000"/>
                </a:solidFill>
              </a:rPr>
              <a:t>//</a:t>
            </a:r>
            <a:r>
              <a:rPr lang="zh-CN" altLang="en-US" sz="1400" dirty="0" smtClean="0">
                <a:solidFill>
                  <a:srgbClr val="FF0000"/>
                </a:solidFill>
              </a:rPr>
              <a:t>分组</a:t>
            </a:r>
          </a:p>
          <a:p>
            <a:r>
              <a:rPr lang="zh-CN" altLang="en-US" sz="1400" dirty="0" smtClean="0"/>
              <a:t>      </a:t>
            </a:r>
            <a:r>
              <a:rPr lang="en-US" altLang="zh-CN" sz="1400" dirty="0" smtClean="0"/>
              <a:t>if (match = </a:t>
            </a:r>
            <a:r>
              <a:rPr lang="en-US" altLang="zh-CN" sz="1400" dirty="0" err="1" smtClean="0"/>
              <a:t>rcomma.exec</a:t>
            </a:r>
            <a:r>
              <a:rPr lang="en-US" altLang="zh-CN" sz="1400" dirty="0" smtClean="0"/>
              <a:t>(selector)) {</a:t>
            </a:r>
          </a:p>
          <a:p>
            <a:r>
              <a:rPr lang="en-US" altLang="zh-CN" sz="1400" dirty="0" smtClean="0"/>
              <a:t>          selector = </a:t>
            </a:r>
            <a:r>
              <a:rPr lang="en-US" altLang="zh-CN" sz="1400" dirty="0" err="1" smtClean="0"/>
              <a:t>selector.slice</a:t>
            </a:r>
            <a:r>
              <a:rPr lang="en-US" altLang="zh-CN" sz="1400" dirty="0" smtClean="0"/>
              <a:t>(match[0].length)</a:t>
            </a:r>
          </a:p>
          <a:p>
            <a:r>
              <a:rPr lang="en-US" altLang="zh-CN" sz="1400" dirty="0" smtClean="0"/>
              <a:t>          </a:t>
            </a:r>
            <a:r>
              <a:rPr lang="en-US" altLang="zh-CN" sz="1400" dirty="0" err="1" smtClean="0"/>
              <a:t>groups.push</a:t>
            </a:r>
            <a:r>
              <a:rPr lang="en-US" altLang="zh-CN" sz="1400" dirty="0" smtClean="0"/>
              <a:t>((tokens = []));</a:t>
            </a:r>
          </a:p>
          <a:p>
            <a:r>
              <a:rPr lang="en-US" altLang="zh-CN" sz="1400" dirty="0" smtClean="0"/>
              <a:t>      }</a:t>
            </a:r>
          </a:p>
          <a:p>
            <a:r>
              <a:rPr lang="en-US" altLang="zh-CN" sz="1400" dirty="0" smtClean="0"/>
              <a:t>      </a:t>
            </a:r>
            <a:r>
              <a:rPr lang="en-US" altLang="zh-CN" sz="1400" dirty="0" smtClean="0">
                <a:solidFill>
                  <a:srgbClr val="FF0000"/>
                </a:solidFill>
              </a:rPr>
              <a:t>//</a:t>
            </a:r>
            <a:r>
              <a:rPr lang="zh-CN" altLang="en-US" sz="1400" dirty="0" smtClean="0">
                <a:solidFill>
                  <a:srgbClr val="FF0000"/>
                </a:solidFill>
              </a:rPr>
              <a:t>层级关系</a:t>
            </a:r>
          </a:p>
          <a:p>
            <a:r>
              <a:rPr lang="zh-CN" altLang="en-US" sz="1400" dirty="0" smtClean="0"/>
              <a:t>      </a:t>
            </a:r>
            <a:r>
              <a:rPr lang="en-US" altLang="zh-CN" sz="1400" dirty="0" smtClean="0"/>
              <a:t>if ((match = </a:t>
            </a:r>
            <a:r>
              <a:rPr lang="en-US" altLang="zh-CN" sz="1400" dirty="0" err="1" smtClean="0"/>
              <a:t>rcombinators.exec</a:t>
            </a:r>
            <a:r>
              <a:rPr lang="en-US" altLang="zh-CN" sz="1400" dirty="0" smtClean="0"/>
              <a:t>(selector))) {</a:t>
            </a:r>
          </a:p>
          <a:p>
            <a:r>
              <a:rPr lang="en-US" altLang="zh-CN" sz="1400" dirty="0" smtClean="0"/>
              <a:t>          matched = </a:t>
            </a:r>
            <a:r>
              <a:rPr lang="en-US" altLang="zh-CN" sz="1400" dirty="0" err="1" smtClean="0"/>
              <a:t>match.shift</a:t>
            </a:r>
            <a:r>
              <a:rPr lang="en-US" altLang="zh-CN" sz="1400" dirty="0" smtClean="0"/>
              <a:t>();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tokens.push</a:t>
            </a:r>
            <a:r>
              <a:rPr lang="en-US" altLang="zh-CN" sz="1400" dirty="0" smtClean="0">
                <a:solidFill>
                  <a:srgbClr val="FF0000"/>
                </a:solidFill>
              </a:rPr>
              <a:t>({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    value: matched,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    type: match[0].replace(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rtrim</a:t>
            </a:r>
            <a:r>
              <a:rPr lang="en-US" altLang="zh-CN" sz="1400" dirty="0" smtClean="0">
                <a:solidFill>
                  <a:srgbClr val="FF0000"/>
                </a:solidFill>
              </a:rPr>
              <a:t>, " ")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});</a:t>
            </a:r>
          </a:p>
          <a:p>
            <a:r>
              <a:rPr lang="en-US" altLang="zh-CN" sz="1400" dirty="0" smtClean="0"/>
              <a:t>          selector = </a:t>
            </a:r>
            <a:r>
              <a:rPr lang="en-US" altLang="zh-CN" sz="1400" dirty="0" err="1" smtClean="0"/>
              <a:t>selector.slice</a:t>
            </a:r>
            <a:r>
              <a:rPr lang="en-US" altLang="zh-CN" sz="1400" dirty="0" smtClean="0"/>
              <a:t>(</a:t>
            </a:r>
            <a:r>
              <a:rPr lang="en-US" altLang="zh-CN" sz="1400" dirty="0" err="1" smtClean="0"/>
              <a:t>matched.length</a:t>
            </a:r>
            <a:r>
              <a:rPr lang="en-US" altLang="zh-CN" sz="1400" dirty="0" smtClean="0"/>
              <a:t>);</a:t>
            </a:r>
          </a:p>
          <a:p>
            <a:r>
              <a:rPr lang="en-US" altLang="zh-CN" sz="1400" dirty="0" smtClean="0"/>
              <a:t>      }</a:t>
            </a:r>
          </a:p>
          <a:p>
            <a:r>
              <a:rPr lang="en-US" altLang="zh-CN" sz="1400" dirty="0" smtClean="0"/>
              <a:t>      </a:t>
            </a:r>
            <a:r>
              <a:rPr lang="en-US" altLang="zh-CN" sz="1400" dirty="0" smtClean="0">
                <a:solidFill>
                  <a:srgbClr val="FF0000"/>
                </a:solidFill>
              </a:rPr>
              <a:t>//</a:t>
            </a:r>
            <a:r>
              <a:rPr lang="zh-CN" altLang="en-US" sz="1400" dirty="0" smtClean="0">
                <a:solidFill>
                  <a:srgbClr val="FF0000"/>
                </a:solidFill>
              </a:rPr>
              <a:t>选择器</a:t>
            </a:r>
          </a:p>
          <a:p>
            <a:r>
              <a:rPr lang="zh-CN" altLang="en-US" sz="1400" dirty="0" smtClean="0"/>
              <a:t>      </a:t>
            </a:r>
            <a:r>
              <a:rPr lang="en-US" altLang="zh-CN" sz="1400" dirty="0" smtClean="0"/>
              <a:t>for (type in </a:t>
            </a:r>
            <a:r>
              <a:rPr lang="en-US" altLang="zh-CN" sz="1400" dirty="0" err="1" smtClean="0"/>
              <a:t>matchExpr</a:t>
            </a:r>
            <a:r>
              <a:rPr lang="en-US" altLang="zh-CN" sz="1400" dirty="0" smtClean="0"/>
              <a:t>) {</a:t>
            </a:r>
          </a:p>
          <a:p>
            <a:r>
              <a:rPr lang="en-US" altLang="zh-CN" sz="1400" dirty="0" smtClean="0"/>
              <a:t>          if ((match = </a:t>
            </a:r>
            <a:r>
              <a:rPr lang="en-US" altLang="zh-CN" sz="1400" dirty="0" err="1" smtClean="0"/>
              <a:t>matchExpr</a:t>
            </a:r>
            <a:r>
              <a:rPr lang="en-US" altLang="zh-CN" sz="1400" dirty="0" smtClean="0"/>
              <a:t>[type].exec(selector))) {</a:t>
            </a:r>
          </a:p>
          <a:p>
            <a:r>
              <a:rPr lang="en-US" altLang="zh-CN" sz="1400" dirty="0" smtClean="0"/>
              <a:t>              matched = </a:t>
            </a:r>
            <a:r>
              <a:rPr lang="en-US" altLang="zh-CN" sz="1400" dirty="0" err="1" smtClean="0"/>
              <a:t>match.shift</a:t>
            </a:r>
            <a:r>
              <a:rPr lang="en-US" altLang="zh-CN" sz="1400" dirty="0" smtClean="0"/>
              <a:t>();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    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tokens.push</a:t>
            </a:r>
            <a:r>
              <a:rPr lang="en-US" altLang="zh-CN" sz="1400" dirty="0" smtClean="0">
                <a:solidFill>
                  <a:srgbClr val="FF0000"/>
                </a:solidFill>
              </a:rPr>
              <a:t>({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        value: matched,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        type: type,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        matches: match</a:t>
            </a:r>
          </a:p>
          <a:p>
            <a:r>
              <a:rPr lang="en-US" altLang="zh-CN" sz="1400" dirty="0" smtClean="0">
                <a:solidFill>
                  <a:srgbClr val="FF0000"/>
                </a:solidFill>
              </a:rPr>
              <a:t>              });</a:t>
            </a:r>
          </a:p>
          <a:p>
            <a:r>
              <a:rPr lang="en-US" altLang="zh-CN" sz="1400" dirty="0" smtClean="0"/>
              <a:t>              selector = </a:t>
            </a:r>
            <a:r>
              <a:rPr lang="en-US" altLang="zh-CN" sz="1400" dirty="0" err="1" smtClean="0"/>
              <a:t>selector.slice</a:t>
            </a:r>
            <a:r>
              <a:rPr lang="en-US" altLang="zh-CN" sz="1400" dirty="0" smtClean="0"/>
              <a:t>(</a:t>
            </a:r>
            <a:r>
              <a:rPr lang="en-US" altLang="zh-CN" sz="1400" dirty="0" err="1" smtClean="0"/>
              <a:t>matched.length</a:t>
            </a:r>
            <a:r>
              <a:rPr lang="en-US" altLang="zh-CN" sz="1400" dirty="0" smtClean="0"/>
              <a:t>);</a:t>
            </a:r>
          </a:p>
          <a:p>
            <a:r>
              <a:rPr lang="en-US" altLang="zh-CN" sz="1400" dirty="0" smtClean="0"/>
              <a:t>          }</a:t>
            </a:r>
          </a:p>
          <a:p>
            <a:r>
              <a:rPr lang="en-US" altLang="zh-CN" sz="1400" dirty="0" smtClean="0"/>
              <a:t>      }</a:t>
            </a:r>
          </a:p>
          <a:p>
            <a:r>
              <a:rPr lang="en-US" altLang="zh-CN" sz="1400" dirty="0" smtClean="0"/>
              <a:t>  }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409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过滤函数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744196" y="1690688"/>
            <a:ext cx="6673554" cy="20313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//</a:t>
            </a:r>
            <a:r>
              <a:rPr lang="zh-CN" altLang="en-US" sz="1400" dirty="0" smtClean="0"/>
              <a:t>各种类型的</a:t>
            </a:r>
            <a:r>
              <a:rPr lang="en-US" altLang="zh-CN" sz="1400" dirty="0" smtClean="0"/>
              <a:t>token</a:t>
            </a:r>
            <a:r>
              <a:rPr lang="zh-CN" altLang="en-US" sz="1400" dirty="0" smtClean="0"/>
              <a:t>的过滤器，全部返回闭包函数</a:t>
            </a:r>
            <a:endParaRPr lang="en-US" altLang="zh-CN" sz="1400" dirty="0" smtClean="0"/>
          </a:p>
          <a:p>
            <a:r>
              <a:rPr lang="en-US" altLang="zh-CN" sz="1400" dirty="0" err="1" smtClean="0"/>
              <a:t>Expr.filter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= {</a:t>
            </a:r>
          </a:p>
          <a:p>
            <a:r>
              <a:rPr lang="en-US" altLang="zh-CN" sz="1400" dirty="0"/>
              <a:t>    ATTR   : function (name, operator, check) </a:t>
            </a:r>
            <a:r>
              <a:rPr lang="en-US" altLang="zh-CN" sz="1400" dirty="0" smtClean="0"/>
              <a:t>{return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CHILD  : function (type, what, argument, first, last) </a:t>
            </a:r>
            <a:r>
              <a:rPr lang="en-US" altLang="zh-CN" sz="1400" dirty="0" smtClean="0"/>
              <a:t>{return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CLASS  : function (</a:t>
            </a:r>
            <a:r>
              <a:rPr lang="en-US" altLang="zh-CN" sz="1400" dirty="0" err="1"/>
              <a:t>className</a:t>
            </a:r>
            <a:r>
              <a:rPr lang="en-US" altLang="zh-CN" sz="1400" dirty="0"/>
              <a:t>) </a:t>
            </a:r>
            <a:r>
              <a:rPr lang="en-US" altLang="zh-CN" sz="1400" dirty="0" smtClean="0"/>
              <a:t>{</a:t>
            </a:r>
            <a:r>
              <a:rPr lang="en-US" altLang="zh-CN" sz="1400" dirty="0"/>
              <a:t>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ID     : function (id) </a:t>
            </a:r>
            <a:r>
              <a:rPr lang="en-US" altLang="zh-CN" sz="1400" dirty="0" smtClean="0"/>
              <a:t>{</a:t>
            </a:r>
            <a:r>
              <a:rPr lang="en-US" altLang="zh-CN" sz="1400" dirty="0"/>
              <a:t>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PSEUDO : function (pseudo, argument) </a:t>
            </a:r>
            <a:r>
              <a:rPr lang="en-US" altLang="zh-CN" sz="1400" dirty="0" smtClean="0"/>
              <a:t>{</a:t>
            </a:r>
            <a:r>
              <a:rPr lang="en-US" altLang="zh-CN" sz="1400" dirty="0"/>
              <a:t>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    TAG    : function (</a:t>
            </a:r>
            <a:r>
              <a:rPr lang="en-US" altLang="zh-CN" sz="1400" dirty="0" err="1"/>
              <a:t>nodeNameSelector</a:t>
            </a:r>
            <a:r>
              <a:rPr lang="en-US" altLang="zh-CN" sz="1400" dirty="0"/>
              <a:t>) </a:t>
            </a:r>
            <a:r>
              <a:rPr lang="en-US" altLang="zh-CN" sz="1400" dirty="0" smtClean="0"/>
              <a:t>{</a:t>
            </a:r>
            <a:r>
              <a:rPr lang="en-US" altLang="zh-CN" sz="1400" dirty="0"/>
              <a:t>return </a:t>
            </a:r>
            <a:r>
              <a:rPr lang="en-US" altLang="zh-CN" sz="1400" dirty="0" smtClean="0">
                <a:solidFill>
                  <a:srgbClr val="FF0000"/>
                </a:solidFill>
              </a:rPr>
              <a:t>function</a:t>
            </a:r>
            <a:r>
              <a:rPr lang="en-US" altLang="zh-CN" sz="1400" dirty="0" smtClean="0"/>
              <a:t>}</a:t>
            </a:r>
            <a:endParaRPr lang="en-US" altLang="zh-CN" sz="1400" dirty="0"/>
          </a:p>
          <a:p>
            <a:r>
              <a:rPr lang="en-US" altLang="zh-CN" sz="1400" dirty="0"/>
              <a:t>}</a:t>
            </a:r>
            <a:endParaRPr lang="zh-CN" altLang="en-US" sz="1400" dirty="0"/>
          </a:p>
        </p:txBody>
      </p:sp>
      <p:sp>
        <p:nvSpPr>
          <p:cNvPr id="6" name="文本框 5"/>
          <p:cNvSpPr txBox="1"/>
          <p:nvPr/>
        </p:nvSpPr>
        <p:spPr>
          <a:xfrm>
            <a:off x="5204389" y="3985809"/>
            <a:ext cx="6067513" cy="160043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//tag</a:t>
            </a:r>
            <a:r>
              <a:rPr lang="zh-CN" altLang="en-US" sz="1400" dirty="0" smtClean="0"/>
              <a:t>类型的过滤器，判断</a:t>
            </a:r>
            <a:r>
              <a:rPr lang="en-US" altLang="zh-CN" sz="1400" dirty="0" err="1" smtClean="0"/>
              <a:t>nodeName</a:t>
            </a:r>
            <a:r>
              <a:rPr lang="zh-CN" altLang="en-US" sz="1400" dirty="0" smtClean="0"/>
              <a:t>是否匹配，返回闭包函数</a:t>
            </a:r>
            <a:endParaRPr lang="en-US" altLang="zh-CN" sz="1400" dirty="0" smtClean="0"/>
          </a:p>
          <a:p>
            <a:r>
              <a:rPr lang="en-US" altLang="zh-CN" sz="1400" dirty="0" smtClean="0"/>
              <a:t>TAG</a:t>
            </a:r>
            <a:r>
              <a:rPr lang="en-US" altLang="zh-CN" sz="1400" dirty="0"/>
              <a:t>: function(</a:t>
            </a:r>
            <a:r>
              <a:rPr lang="en-US" altLang="zh-CN" sz="1400" dirty="0" err="1"/>
              <a:t>nodeNameSelector</a:t>
            </a:r>
            <a:r>
              <a:rPr lang="en-US" altLang="zh-CN" sz="1400" dirty="0"/>
              <a:t>) {</a:t>
            </a:r>
          </a:p>
          <a:p>
            <a:r>
              <a:rPr lang="en-US" altLang="zh-CN" sz="1400" dirty="0" smtClean="0"/>
              <a:t>              return </a:t>
            </a:r>
            <a:r>
              <a:rPr lang="en-US" altLang="zh-CN" sz="1400" dirty="0"/>
              <a:t>function(</a:t>
            </a:r>
            <a:r>
              <a:rPr lang="en-US" altLang="zh-CN" sz="1400" dirty="0" err="1"/>
              <a:t>elem</a:t>
            </a:r>
            <a:r>
              <a:rPr lang="en-US" altLang="zh-CN" sz="1400" dirty="0"/>
              <a:t>) {</a:t>
            </a:r>
          </a:p>
          <a:p>
            <a:r>
              <a:rPr lang="en-US" altLang="zh-CN" sz="1400" dirty="0"/>
              <a:t>	</a:t>
            </a:r>
            <a:r>
              <a:rPr lang="en-US" altLang="zh-CN" sz="1400" dirty="0" smtClean="0"/>
              <a:t>return </a:t>
            </a:r>
            <a:r>
              <a:rPr lang="en-US" altLang="zh-CN" sz="1400" dirty="0" err="1"/>
              <a:t>elem.nodeName</a:t>
            </a:r>
            <a:r>
              <a:rPr lang="en-US" altLang="zh-CN" sz="1400" dirty="0"/>
              <a:t> &amp;&amp; </a:t>
            </a:r>
            <a:r>
              <a:rPr lang="en-US" altLang="zh-CN" sz="1400" dirty="0" err="1"/>
              <a:t>elem.nodeName.toLowerCase</a:t>
            </a:r>
            <a:r>
              <a:rPr lang="en-US" altLang="zh-CN" sz="1400" dirty="0"/>
              <a:t>() === </a:t>
            </a:r>
            <a:r>
              <a:rPr lang="en-US" altLang="zh-CN" sz="1400" dirty="0" err="1"/>
              <a:t>nodeNameSelector</a:t>
            </a:r>
            <a:r>
              <a:rPr lang="en-US" altLang="zh-CN" sz="1400" dirty="0"/>
              <a:t>;</a:t>
            </a:r>
          </a:p>
          <a:p>
            <a:r>
              <a:rPr lang="en-US" altLang="zh-CN" sz="1400" dirty="0" smtClean="0"/>
              <a:t>              };</a:t>
            </a:r>
            <a:endParaRPr lang="en-US" altLang="zh-CN" sz="1400" dirty="0"/>
          </a:p>
          <a:p>
            <a:r>
              <a:rPr lang="en-US" altLang="zh-CN" sz="1400" dirty="0" smtClean="0"/>
              <a:t>}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38810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1052</Words>
  <Application>Microsoft Office PowerPoint</Application>
  <PresentationFormat>宽屏</PresentationFormat>
  <Paragraphs>193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宋体</vt:lpstr>
      <vt:lpstr>Arial</vt:lpstr>
      <vt:lpstr>Calibri</vt:lpstr>
      <vt:lpstr>Calibri Light</vt:lpstr>
      <vt:lpstr>Office 主题</vt:lpstr>
      <vt:lpstr>Sizzle引擎研究</vt:lpstr>
      <vt:lpstr>什么是sizzle</vt:lpstr>
      <vt:lpstr>为什么需要sizzle</vt:lpstr>
      <vt:lpstr>高版本浏览器(querySelector)</vt:lpstr>
      <vt:lpstr>Sizzle概览</vt:lpstr>
      <vt:lpstr>词法解析</vt:lpstr>
      <vt:lpstr>词法解析(模式)</vt:lpstr>
      <vt:lpstr>词法解析(代码)</vt:lpstr>
      <vt:lpstr>过滤函数</vt:lpstr>
      <vt:lpstr>结果集</vt:lpstr>
      <vt:lpstr>编译原理</vt:lpstr>
      <vt:lpstr>编译过程</vt:lpstr>
      <vt:lpstr>超级匹配器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Sizzle引擎研究</dc:title>
  <dc:creator>Zhang,Peng(GIS02)</dc:creator>
  <cp:lastModifiedBy>Zhang,Peng(GIS02)</cp:lastModifiedBy>
  <cp:revision>26</cp:revision>
  <dcterms:created xsi:type="dcterms:W3CDTF">2015-08-25T12:24:32Z</dcterms:created>
  <dcterms:modified xsi:type="dcterms:W3CDTF">2015-08-26T05:25:16Z</dcterms:modified>
</cp:coreProperties>
</file>